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9" r:id="rId24"/>
    <p:sldId id="278" r:id="rId25"/>
    <p:sldId id="284" r:id="rId26"/>
    <p:sldId id="285" r:id="rId27"/>
    <p:sldId id="286" r:id="rId28"/>
    <p:sldId id="287" r:id="rId29"/>
    <p:sldId id="288" r:id="rId30"/>
    <p:sldId id="280" r:id="rId31"/>
    <p:sldId id="281" r:id="rId32"/>
    <p:sldId id="283" r:id="rId33"/>
    <p:sldId id="282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04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FBFBF"/>
    <a:srgbClr val="355B6E"/>
    <a:srgbClr val="555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41" d="100"/>
          <a:sy n="41" d="100"/>
        </p:scale>
        <p:origin x="69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048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is a plain text language with formatting syntax designed so that it can be converted to HTML and many other formats.</a:t>
            </a:r>
          </a:p>
          <a:p>
            <a:endParaRPr/>
          </a:p>
          <a:p>
            <a:r>
              <a:t>They are written using an extension of markdown syntax that enables R code to be embedded in them in a way which can later be executed.  </a:t>
            </a:r>
          </a:p>
          <a:p>
            <a:endParaRPr/>
          </a:p>
          <a:p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380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671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500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015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0" name="Shape 8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134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657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63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87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86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2" name="Shape 11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067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292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08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004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410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606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38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4537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300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2" name="Shape 12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904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284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5869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327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270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30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2981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927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6787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310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8401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0977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6310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5353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7628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9858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6788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9848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6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759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537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402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214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83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cademy.com/" TargetMode="External"/><Relationship Id="rId3" Type="http://schemas.openxmlformats.org/officeDocument/2006/relationships/hyperlink" Target="http://www.cookbook-r.com/" TargetMode="External"/><Relationship Id="rId7" Type="http://schemas.openxmlformats.org/officeDocument/2006/relationships/hyperlink" Target="https://www.datacamp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-graph-gallery.com/" TargetMode="External"/><Relationship Id="rId5" Type="http://schemas.openxmlformats.org/officeDocument/2006/relationships/hyperlink" Target="https://blog.revolutionanalytics.com/" TargetMode="External"/><Relationship Id="rId4" Type="http://schemas.openxmlformats.org/officeDocument/2006/relationships/hyperlink" Target="https://www.statmethods.net/r-tutorial/index.html" TargetMode="External"/><Relationship Id="rId9" Type="http://schemas.openxmlformats.org/officeDocument/2006/relationships/hyperlink" Target="https://www.r-project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hyperlink" Target="https://heads.ku.dk/" TargetMode="External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Center-for-Health-Data-Science/FromExceltoR" TargetMode="External"/><Relationship Id="rId5" Type="http://schemas.openxmlformats.org/officeDocument/2006/relationships/hyperlink" Target="http://www.rstudio.com/download" TargetMode="External"/><Relationship Id="rId4" Type="http://schemas.openxmlformats.org/officeDocument/2006/relationships/hyperlink" Target="https://cran.r-project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hyperlink" Target="https://publichealth.ku.dk/about-the-department/biostat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63.jpeg"/><Relationship Id="rId12" Type="http://schemas.openxmlformats.org/officeDocument/2006/relationships/hyperlink" Target="https://cran.r-project.org/web/packages/Epi/index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11" Type="http://schemas.openxmlformats.org/officeDocument/2006/relationships/image" Target="../media/image64.gif"/><Relationship Id="rId5" Type="http://schemas.openxmlformats.org/officeDocument/2006/relationships/image" Target="../media/image61.png"/><Relationship Id="rId10" Type="http://schemas.openxmlformats.org/officeDocument/2006/relationships/hyperlink" Target="https://cran.r-project.org/web/packages/survminer/survminer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rviews.rstudio.com/2017/09/25/survival-analysis-with-r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tif"/><Relationship Id="rId13" Type="http://schemas.openxmlformats.org/officeDocument/2006/relationships/image" Target="../media/image73.tif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67.tif"/><Relationship Id="rId12" Type="http://schemas.openxmlformats.org/officeDocument/2006/relationships/image" Target="../media/image72.t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tif"/><Relationship Id="rId11" Type="http://schemas.openxmlformats.org/officeDocument/2006/relationships/image" Target="../media/image71.tif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tif"/><Relationship Id="rId4" Type="http://schemas.openxmlformats.org/officeDocument/2006/relationships/hyperlink" Target="https://keras.rstudio.com/" TargetMode="External"/><Relationship Id="rId9" Type="http://schemas.openxmlformats.org/officeDocument/2006/relationships/image" Target="../media/image69.tif"/><Relationship Id="rId1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jpe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65.png"/><Relationship Id="rId3" Type="http://schemas.openxmlformats.org/officeDocument/2006/relationships/image" Target="../media/image74.png"/><Relationship Id="rId7" Type="http://schemas.openxmlformats.org/officeDocument/2006/relationships/image" Target="../media/image87.jpeg"/><Relationship Id="rId12" Type="http://schemas.openxmlformats.org/officeDocument/2006/relationships/image" Target="../media/image91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jpeg"/><Relationship Id="rId10" Type="http://schemas.openxmlformats.org/officeDocument/2006/relationships/hyperlink" Target="https://keras.rstudio.com/" TargetMode="External"/><Relationship Id="rId4" Type="http://schemas.openxmlformats.org/officeDocument/2006/relationships/image" Target="../media/image75.png"/><Relationship Id="rId9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1139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1488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13" name="Group"/>
          <p:cNvGrpSpPr/>
          <p:nvPr/>
        </p:nvGrpSpPr>
        <p:grpSpPr>
          <a:xfrm>
            <a:off x="1445294" y="1548361"/>
            <a:ext cx="10670246" cy="1731987"/>
            <a:chOff x="0" y="0"/>
            <a:chExt cx="10670244" cy="1731985"/>
          </a:xfrm>
        </p:grpSpPr>
        <p:sp>
          <p:nvSpPr>
            <p:cNvPr id="410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11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12" name="Line"/>
            <p:cNvSpPr/>
            <p:nvPr/>
          </p:nvSpPr>
          <p:spPr>
            <a:xfrm>
              <a:off x="125419" y="220112"/>
              <a:ext cx="1918144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16310613" y="5233644"/>
            <a:ext cx="741291" cy="808642"/>
            <a:chOff x="0" y="0"/>
            <a:chExt cx="741289" cy="808640"/>
          </a:xfrm>
        </p:grpSpPr>
        <p:sp>
          <p:nvSpPr>
            <p:cNvPr id="414" name="Circle"/>
            <p:cNvSpPr/>
            <p:nvPr/>
          </p:nvSpPr>
          <p:spPr>
            <a:xfrm>
              <a:off x="0" y="77817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5" name="Oval"/>
            <p:cNvSpPr/>
            <p:nvPr/>
          </p:nvSpPr>
          <p:spPr>
            <a:xfrm>
              <a:off x="163823" y="94994"/>
              <a:ext cx="413644" cy="243587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"/>
            <p:cNvSpPr txBox="1"/>
            <p:nvPr/>
          </p:nvSpPr>
          <p:spPr>
            <a:xfrm>
              <a:off x="147249" y="0"/>
              <a:ext cx="320590" cy="727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8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9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0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1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22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3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24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25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7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8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32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9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0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1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33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34" name="rmarkdown.png" descr="rmarkdown.png"/>
          <p:cNvPicPr>
            <a:picLocks noChangeAspect="1"/>
          </p:cNvPicPr>
          <p:nvPr/>
        </p:nvPicPr>
        <p:blipFill>
          <a:blip r:embed="rId5"/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8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5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42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6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40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41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3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44" name="7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1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2" name="11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56" name="Group"/>
          <p:cNvGrpSpPr/>
          <p:nvPr/>
        </p:nvGrpSpPr>
        <p:grpSpPr>
          <a:xfrm>
            <a:off x="8730474" y="835174"/>
            <a:ext cx="11249291" cy="1956095"/>
            <a:chOff x="0" y="0"/>
            <a:chExt cx="11249290" cy="1956094"/>
          </a:xfrm>
        </p:grpSpPr>
        <p:sp>
          <p:nvSpPr>
            <p:cNvPr id="453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54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55" name="Line"/>
            <p:cNvSpPr/>
            <p:nvPr/>
          </p:nvSpPr>
          <p:spPr>
            <a:xfrm>
              <a:off x="0" y="221254"/>
              <a:ext cx="226010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9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7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8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60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63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4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5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6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9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7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8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1026704" y="5873524"/>
            <a:ext cx="1909721" cy="1931097"/>
            <a:chOff x="0" y="0"/>
            <a:chExt cx="1909720" cy="1931096"/>
          </a:xfrm>
        </p:grpSpPr>
        <p:sp>
          <p:nvSpPr>
            <p:cNvPr id="470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14239847" y="5873524"/>
            <a:ext cx="1909721" cy="1931097"/>
            <a:chOff x="0" y="0"/>
            <a:chExt cx="1909720" cy="1931096"/>
          </a:xfrm>
        </p:grpSpPr>
        <p:sp>
          <p:nvSpPr>
            <p:cNvPr id="473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8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76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7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81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9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80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82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3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4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5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6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7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7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8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9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30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0" name="R"/>
          <p:cNvSpPr txBox="1"/>
          <p:nvPr/>
        </p:nvSpPr>
        <p:spPr>
          <a:xfrm>
            <a:off x="2026586" y="8701330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</a:t>
            </a:r>
          </a:p>
        </p:txBody>
      </p:sp>
      <p:sp>
        <p:nvSpPr>
          <p:cNvPr id="501" name="R…"/>
          <p:cNvSpPr txBox="1"/>
          <p:nvPr/>
        </p:nvSpPr>
        <p:spPr>
          <a:xfrm>
            <a:off x="5528005" y="6033104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Studio</a:t>
            </a:r>
          </a:p>
        </p:txBody>
      </p:sp>
      <p:sp>
        <p:nvSpPr>
          <p:cNvPr id="502" name=".R"/>
          <p:cNvSpPr txBox="1"/>
          <p:nvPr/>
        </p:nvSpPr>
        <p:spPr>
          <a:xfrm>
            <a:off x="9266515" y="6416758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400" dirty="0"/>
              <a:t>.</a:t>
            </a:r>
            <a:r>
              <a:rPr sz="6000" dirty="0"/>
              <a:t>R</a:t>
            </a:r>
          </a:p>
        </p:txBody>
      </p:sp>
      <p:sp>
        <p:nvSpPr>
          <p:cNvPr id="503" name=".Rmd"/>
          <p:cNvSpPr txBox="1"/>
          <p:nvPr/>
        </p:nvSpPr>
        <p:spPr>
          <a:xfrm>
            <a:off x="11118463" y="6518103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.</a:t>
            </a:r>
            <a:r>
              <a:rPr dirty="0" err="1"/>
              <a:t>Rmd</a:t>
            </a:r>
            <a:endParaRPr dirty="0"/>
          </a:p>
        </p:txBody>
      </p:sp>
      <p:sp>
        <p:nvSpPr>
          <p:cNvPr id="504" name="R…"/>
          <p:cNvSpPr txBox="1"/>
          <p:nvPr/>
        </p:nvSpPr>
        <p:spPr>
          <a:xfrm>
            <a:off x="14401541" y="6209931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package</a:t>
            </a:r>
          </a:p>
        </p:txBody>
      </p:sp>
      <p:sp>
        <p:nvSpPr>
          <p:cNvPr id="505" name="Function"/>
          <p:cNvSpPr txBox="1"/>
          <p:nvPr/>
        </p:nvSpPr>
        <p:spPr>
          <a:xfrm>
            <a:off x="17535049" y="6544733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Function</a:t>
            </a:r>
          </a:p>
        </p:txBody>
      </p:sp>
      <p:sp>
        <p:nvSpPr>
          <p:cNvPr id="506" name="Arguments"/>
          <p:cNvSpPr txBox="1"/>
          <p:nvPr/>
        </p:nvSpPr>
        <p:spPr>
          <a:xfrm>
            <a:off x="20832821" y="6553479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Arguments</a:t>
            </a:r>
          </a:p>
        </p:txBody>
      </p:sp>
      <p:sp>
        <p:nvSpPr>
          <p:cNvPr id="507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1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9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2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1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3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3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14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15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16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7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8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roup"/>
          <p:cNvGrpSpPr/>
          <p:nvPr/>
        </p:nvGrpSpPr>
        <p:grpSpPr>
          <a:xfrm>
            <a:off x="1391813" y="1524740"/>
            <a:ext cx="8486732" cy="3109759"/>
            <a:chOff x="0" y="0"/>
            <a:chExt cx="8486731" cy="3109757"/>
          </a:xfrm>
        </p:grpSpPr>
        <p:sp>
          <p:nvSpPr>
            <p:cNvPr id="537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8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9" name="Line"/>
            <p:cNvSpPr/>
            <p:nvPr/>
          </p:nvSpPr>
          <p:spPr>
            <a:xfrm>
              <a:off x="99754" y="195272"/>
              <a:ext cx="1525623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41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5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6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7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8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9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50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51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55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52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53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4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9" name="Group"/>
          <p:cNvGrpSpPr/>
          <p:nvPr/>
        </p:nvGrpSpPr>
        <p:grpSpPr>
          <a:xfrm>
            <a:off x="13092399" y="10150782"/>
            <a:ext cx="10444709" cy="1905001"/>
            <a:chOff x="0" y="0"/>
            <a:chExt cx="10444708" cy="1905000"/>
          </a:xfrm>
        </p:grpSpPr>
        <p:sp>
          <p:nvSpPr>
            <p:cNvPr id="556" name="RUN CODE…"/>
            <p:cNvSpPr/>
            <p:nvPr/>
          </p:nvSpPr>
          <p:spPr>
            <a:xfrm>
              <a:off x="3001116" y="1323043"/>
              <a:ext cx="7443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7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8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60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61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62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8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64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?</a:t>
              </a:r>
              <a:r>
                <a:rPr dirty="0" err="1"/>
                <a:t>my.package</a:t>
              </a:r>
              <a:r>
                <a:rPr dirty="0"/>
                <a:t>, ?</a:t>
              </a:r>
              <a:r>
                <a:rPr dirty="0" err="1"/>
                <a:t>my.function</a:t>
              </a:r>
              <a:endParaRPr dirty="0"/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 err="1"/>
                <a:t>install.packages</a:t>
              </a:r>
              <a:r>
                <a:rPr dirty="0"/>
                <a:t>(), </a:t>
              </a:r>
              <a:r>
                <a:rPr dirty="0" err="1"/>
                <a:t>remove.packages</a:t>
              </a:r>
              <a:r>
                <a:rPr dirty="0"/>
                <a:t>()</a:t>
              </a:r>
            </a:p>
          </p:txBody>
        </p:sp>
        <p:sp>
          <p:nvSpPr>
            <p:cNvPr id="565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66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7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9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75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70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74" name="Group"/>
            <p:cNvGrpSpPr/>
            <p:nvPr/>
          </p:nvGrpSpPr>
          <p:grpSpPr>
            <a:xfrm>
              <a:off x="484789" y="125328"/>
              <a:ext cx="1590591" cy="1438130"/>
              <a:chOff x="0" y="0"/>
              <a:chExt cx="1590589" cy="1438129"/>
            </a:xfrm>
          </p:grpSpPr>
          <p:sp>
            <p:nvSpPr>
              <p:cNvPr id="571" name="Oval"/>
              <p:cNvSpPr/>
              <p:nvPr/>
            </p:nvSpPr>
            <p:spPr>
              <a:xfrm>
                <a:off x="0" y="154727"/>
                <a:ext cx="1491743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2" name="Oval"/>
              <p:cNvSpPr/>
              <p:nvPr/>
            </p:nvSpPr>
            <p:spPr>
              <a:xfrm>
                <a:off x="468907" y="301524"/>
                <a:ext cx="993837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3" name="R"/>
              <p:cNvSpPr txBox="1"/>
              <p:nvPr/>
            </p:nvSpPr>
            <p:spPr>
              <a:xfrm>
                <a:off x="606420" y="0"/>
                <a:ext cx="984170" cy="14381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76" name="8"/>
          <p:cNvSpPr txBox="1"/>
          <p:nvPr/>
        </p:nvSpPr>
        <p:spPr>
          <a:xfrm>
            <a:off x="374649" y="13190339"/>
            <a:ext cx="41374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BFEBFB-22C0-8795-48DE-9F5E646E0037}"/>
              </a:ext>
            </a:extLst>
          </p:cNvPr>
          <p:cNvGrpSpPr/>
          <p:nvPr/>
        </p:nvGrpSpPr>
        <p:grpSpPr>
          <a:xfrm>
            <a:off x="423563" y="9037069"/>
            <a:ext cx="9692408" cy="4124204"/>
            <a:chOff x="423563" y="9037069"/>
            <a:chExt cx="9692408" cy="412420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B043EB3-5A5A-A001-BA98-E217C361182D}"/>
                </a:ext>
              </a:extLst>
            </p:cNvPr>
            <p:cNvGrpSpPr/>
            <p:nvPr/>
          </p:nvGrpSpPr>
          <p:grpSpPr>
            <a:xfrm>
              <a:off x="8210970" y="9618653"/>
              <a:ext cx="1905001" cy="1905003"/>
              <a:chOff x="8210970" y="9618653"/>
              <a:chExt cx="1905001" cy="1905003"/>
            </a:xfrm>
          </p:grpSpPr>
          <p:sp>
            <p:nvSpPr>
              <p:cNvPr id="577" name="Oval 70"/>
              <p:cNvSpPr/>
              <p:nvPr/>
            </p:nvSpPr>
            <p:spPr>
              <a:xfrm>
                <a:off x="8210970" y="9618653"/>
                <a:ext cx="1905001" cy="1905003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8" name="Shape"/>
              <p:cNvSpPr/>
              <p:nvPr/>
            </p:nvSpPr>
            <p:spPr>
              <a:xfrm>
                <a:off x="8771704" y="9962040"/>
                <a:ext cx="783533" cy="1218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5B8019-837F-236C-2114-CA009DFE83E5}"/>
                </a:ext>
              </a:extLst>
            </p:cNvPr>
            <p:cNvGrpSpPr/>
            <p:nvPr/>
          </p:nvGrpSpPr>
          <p:grpSpPr>
            <a:xfrm>
              <a:off x="423563" y="9037069"/>
              <a:ext cx="6969341" cy="4124204"/>
              <a:chOff x="423563" y="9037069"/>
              <a:chExt cx="6969341" cy="4124204"/>
            </a:xfrm>
          </p:grpSpPr>
          <p:sp>
            <p:nvSpPr>
              <p:cNvPr id="579" name="TIPS…"/>
              <p:cNvSpPr/>
              <p:nvPr/>
            </p:nvSpPr>
            <p:spPr>
              <a:xfrm>
                <a:off x="423563" y="9037069"/>
                <a:ext cx="6969341" cy="4124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r">
                  <a:defRPr sz="30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TIPS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Arrows</a:t>
                </a:r>
                <a:r>
                  <a:rPr lang="en-US" dirty="0"/>
                  <a:t> </a:t>
                </a:r>
                <a:r>
                  <a:rPr dirty="0"/>
                  <a:t>    to find the code you ran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R studio tips: view, diagnostics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Auto-complete with tab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  <a:p>
                <a:pPr algn="r">
                  <a:defRPr sz="29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R-cheat sheets (</a:t>
                </a:r>
                <a:r>
                  <a:rPr u="sng" dirty="0"/>
                  <a:t>https://rstudio.com/resources/</a:t>
                </a:r>
                <a:endParaRPr lang="en-US" u="sng" dirty="0"/>
              </a:p>
              <a:p>
                <a:pPr algn="r">
                  <a:defRPr sz="29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u="sng" dirty="0" err="1"/>
                  <a:t>cheatsheets</a:t>
                </a:r>
                <a:r>
                  <a:rPr u="sng" dirty="0"/>
                  <a:t>/</a:t>
                </a:r>
                <a:r>
                  <a:rPr dirty="0"/>
                  <a:t>)</a:t>
                </a:r>
              </a:p>
            </p:txBody>
          </p:sp>
          <p:grpSp>
            <p:nvGrpSpPr>
              <p:cNvPr id="582" name="Group"/>
              <p:cNvGrpSpPr/>
              <p:nvPr/>
            </p:nvGrpSpPr>
            <p:grpSpPr>
              <a:xfrm>
                <a:off x="3065677" y="9649297"/>
                <a:ext cx="377297" cy="265333"/>
                <a:chOff x="0" y="0"/>
                <a:chExt cx="402969" cy="265331"/>
              </a:xfrm>
            </p:grpSpPr>
            <p:sp>
              <p:nvSpPr>
                <p:cNvPr id="580" name="Arrow 11"/>
                <p:cNvSpPr/>
                <p:nvPr/>
              </p:nvSpPr>
              <p:spPr>
                <a:xfrm rot="16200000">
                  <a:off x="-32781" y="32780"/>
                  <a:ext cx="265332" cy="1997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469" y="0"/>
                      </a:moveTo>
                      <a:cubicBezTo>
                        <a:pt x="13010" y="0"/>
                        <a:pt x="12551" y="232"/>
                        <a:pt x="12200" y="697"/>
                      </a:cubicBezTo>
                      <a:cubicBezTo>
                        <a:pt x="11500" y="1626"/>
                        <a:pt x="11500" y="3135"/>
                        <a:pt x="12200" y="4065"/>
                      </a:cubicBezTo>
                      <a:lnTo>
                        <a:pt x="15479" y="8419"/>
                      </a:lnTo>
                      <a:lnTo>
                        <a:pt x="1793" y="8419"/>
                      </a:lnTo>
                      <a:cubicBezTo>
                        <a:pt x="802" y="8419"/>
                        <a:pt x="0" y="9485"/>
                        <a:pt x="0" y="10800"/>
                      </a:cubicBezTo>
                      <a:cubicBezTo>
                        <a:pt x="0" y="12115"/>
                        <a:pt x="802" y="13181"/>
                        <a:pt x="1793" y="13181"/>
                      </a:cubicBezTo>
                      <a:lnTo>
                        <a:pt x="15479" y="13181"/>
                      </a:lnTo>
                      <a:lnTo>
                        <a:pt x="12200" y="17535"/>
                      </a:lnTo>
                      <a:cubicBezTo>
                        <a:pt x="11500" y="18465"/>
                        <a:pt x="11500" y="19974"/>
                        <a:pt x="12200" y="20903"/>
                      </a:cubicBezTo>
                      <a:cubicBezTo>
                        <a:pt x="12551" y="21368"/>
                        <a:pt x="13010" y="21600"/>
                        <a:pt x="13469" y="21600"/>
                      </a:cubicBezTo>
                      <a:cubicBezTo>
                        <a:pt x="13927" y="21600"/>
                        <a:pt x="14387" y="21368"/>
                        <a:pt x="14737" y="20903"/>
                      </a:cubicBezTo>
                      <a:lnTo>
                        <a:pt x="21074" y="12484"/>
                      </a:lnTo>
                      <a:cubicBezTo>
                        <a:pt x="21424" y="12019"/>
                        <a:pt x="21600" y="11409"/>
                        <a:pt x="21600" y="10800"/>
                      </a:cubicBezTo>
                      <a:cubicBezTo>
                        <a:pt x="21600" y="10191"/>
                        <a:pt x="21424" y="9581"/>
                        <a:pt x="21074" y="9116"/>
                      </a:cubicBezTo>
                      <a:lnTo>
                        <a:pt x="14737" y="697"/>
                      </a:lnTo>
                      <a:cubicBezTo>
                        <a:pt x="14387" y="232"/>
                        <a:pt x="13927" y="0"/>
                        <a:pt x="13469" y="0"/>
                      </a:cubicBezTo>
                      <a:close/>
                    </a:path>
                  </a:pathLst>
                </a:custGeom>
                <a:solidFill>
                  <a:srgbClr val="37455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81" name="Arrow 11"/>
                <p:cNvSpPr/>
                <p:nvPr/>
              </p:nvSpPr>
              <p:spPr>
                <a:xfrm rot="5400000">
                  <a:off x="170419" y="32780"/>
                  <a:ext cx="265332" cy="1997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469" y="0"/>
                      </a:moveTo>
                      <a:cubicBezTo>
                        <a:pt x="13010" y="0"/>
                        <a:pt x="12551" y="232"/>
                        <a:pt x="12200" y="697"/>
                      </a:cubicBezTo>
                      <a:cubicBezTo>
                        <a:pt x="11500" y="1626"/>
                        <a:pt x="11500" y="3135"/>
                        <a:pt x="12200" y="4065"/>
                      </a:cubicBezTo>
                      <a:lnTo>
                        <a:pt x="15479" y="8419"/>
                      </a:lnTo>
                      <a:lnTo>
                        <a:pt x="1793" y="8419"/>
                      </a:lnTo>
                      <a:cubicBezTo>
                        <a:pt x="802" y="8419"/>
                        <a:pt x="0" y="9485"/>
                        <a:pt x="0" y="10800"/>
                      </a:cubicBezTo>
                      <a:cubicBezTo>
                        <a:pt x="0" y="12115"/>
                        <a:pt x="802" y="13181"/>
                        <a:pt x="1793" y="13181"/>
                      </a:cubicBezTo>
                      <a:lnTo>
                        <a:pt x="15479" y="13181"/>
                      </a:lnTo>
                      <a:lnTo>
                        <a:pt x="12200" y="17535"/>
                      </a:lnTo>
                      <a:cubicBezTo>
                        <a:pt x="11500" y="18465"/>
                        <a:pt x="11500" y="19974"/>
                        <a:pt x="12200" y="20903"/>
                      </a:cubicBezTo>
                      <a:cubicBezTo>
                        <a:pt x="12551" y="21368"/>
                        <a:pt x="13010" y="21600"/>
                        <a:pt x="13469" y="21600"/>
                      </a:cubicBezTo>
                      <a:cubicBezTo>
                        <a:pt x="13927" y="21600"/>
                        <a:pt x="14387" y="21368"/>
                        <a:pt x="14737" y="20903"/>
                      </a:cubicBezTo>
                      <a:lnTo>
                        <a:pt x="21074" y="12484"/>
                      </a:lnTo>
                      <a:cubicBezTo>
                        <a:pt x="21424" y="12019"/>
                        <a:pt x="21600" y="11409"/>
                        <a:pt x="21600" y="10800"/>
                      </a:cubicBezTo>
                      <a:cubicBezTo>
                        <a:pt x="21600" y="10191"/>
                        <a:pt x="21424" y="9581"/>
                        <a:pt x="21074" y="9116"/>
                      </a:cubicBezTo>
                      <a:lnTo>
                        <a:pt x="14737" y="697"/>
                      </a:lnTo>
                      <a:cubicBezTo>
                        <a:pt x="14387" y="232"/>
                        <a:pt x="13927" y="0"/>
                        <a:pt x="13469" y="0"/>
                      </a:cubicBezTo>
                      <a:close/>
                    </a:path>
                  </a:pathLst>
                </a:custGeom>
                <a:solidFill>
                  <a:srgbClr val="37455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  <p:pic>
            <p:nvPicPr>
              <p:cNvPr id="585" name="Screen Shot 2015-04-30 at 2.03.06 PM.png" descr="Screen Shot 2015-04-30 at 2.03.06 PM.png"/>
              <p:cNvPicPr>
                <a:picLocks noChangeAspect="1"/>
              </p:cNvPicPr>
              <p:nvPr/>
            </p:nvPicPr>
            <p:blipFill>
              <a:blip r:embed="rId3"/>
              <a:srcRect l="821" t="22021" r="93478" b="61720"/>
              <a:stretch>
                <a:fillRect/>
              </a:stretch>
            </p:blipFill>
            <p:spPr>
              <a:xfrm>
                <a:off x="2815107" y="10985214"/>
                <a:ext cx="212454" cy="2359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86" name="Screen Shot 2015-04-30 at 2.12.16 PM.png" descr="Screen Shot 2015-04-30 at 2.12.16 PM.png"/>
              <p:cNvPicPr>
                <a:picLocks noChangeAspect="1"/>
              </p:cNvPicPr>
              <p:nvPr/>
            </p:nvPicPr>
            <p:blipFill>
              <a:blip r:embed="rId4"/>
              <a:srcRect l="186" t="14620" r="95503" b="74810"/>
              <a:stretch>
                <a:fillRect/>
              </a:stretch>
            </p:blipFill>
            <p:spPr>
              <a:xfrm>
                <a:off x="3094004" y="10985213"/>
                <a:ext cx="231511" cy="2362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" grpId="2" animBg="1" advAuto="0"/>
      <p:bldP spid="559" grpId="3" animBg="1" advAuto="0"/>
      <p:bldP spid="563" grpId="1" animBg="1" advAuto="0"/>
      <p:bldP spid="568" grpId="4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9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90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91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602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93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4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5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6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7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8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9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0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601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605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603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4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8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606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7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11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9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0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14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12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3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15" name="10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" grpId="1" animBg="1" advAuto="0"/>
      <p:bldP spid="608" grpId="2" animBg="1" advAuto="0"/>
      <p:bldP spid="614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roup"/>
          <p:cNvGrpSpPr/>
          <p:nvPr/>
        </p:nvGrpSpPr>
        <p:grpSpPr>
          <a:xfrm>
            <a:off x="1398317" y="1523420"/>
            <a:ext cx="8912580" cy="3265799"/>
            <a:chOff x="0" y="0"/>
            <a:chExt cx="8912578" cy="3265798"/>
          </a:xfrm>
        </p:grpSpPr>
        <p:sp>
          <p:nvSpPr>
            <p:cNvPr id="617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8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9" name="Line"/>
            <p:cNvSpPr/>
            <p:nvPr/>
          </p:nvSpPr>
          <p:spPr>
            <a:xfrm>
              <a:off x="104760" y="205070"/>
              <a:ext cx="160217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21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3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Скругленный прямоугольник 88"/>
          <p:cNvSpPr/>
          <p:nvPr/>
        </p:nvSpPr>
        <p:spPr>
          <a:xfrm>
            <a:off x="17989581" y="4747359"/>
            <a:ext cx="5374272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5" name="https://rseek.org/…"/>
          <p:cNvSpPr txBox="1"/>
          <p:nvPr/>
        </p:nvSpPr>
        <p:spPr>
          <a:xfrm>
            <a:off x="1627440" y="7167033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https://rseek.org/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https://rstudio.com/resources/cheatsheets/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4"/>
            </a:endParaRPr>
          </a:p>
        </p:txBody>
      </p:sp>
      <p:sp>
        <p:nvSpPr>
          <p:cNvPr id="626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7" name="https://github.com/trending/r…"/>
          <p:cNvSpPr txBox="1"/>
          <p:nvPr/>
        </p:nvSpPr>
        <p:spPr>
          <a:xfrm>
            <a:off x="18273251" y="7193628"/>
            <a:ext cx="4768918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https://github.com/trending/r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5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https://stackoverflow.com/</a:t>
            </a:r>
            <a:endParaRPr lang="en-US" u="sng"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questions/tagged/r</a:t>
            </a:r>
            <a:r>
              <a:rPr dirty="0"/>
              <a:t> </a:t>
            </a:r>
          </a:p>
        </p:txBody>
      </p:sp>
      <p:sp>
        <p:nvSpPr>
          <p:cNvPr id="628" name="https://www.r-graph-gallery.com/…"/>
          <p:cNvSpPr txBox="1"/>
          <p:nvPr/>
        </p:nvSpPr>
        <p:spPr>
          <a:xfrm>
            <a:off x="7165125" y="7814733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6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http://r-statistics.co/Top50-Ggplot2-Visualizations-MasterList-R-Code.html</a:t>
            </a:r>
            <a:r>
              <a:rPr dirty="0"/>
              <a:t>  </a:t>
            </a:r>
          </a:p>
        </p:txBody>
      </p:sp>
      <p:sp>
        <p:nvSpPr>
          <p:cNvPr id="629" name="https://www.r-bloggers.com/best-books-to-learn-r-programming/…"/>
          <p:cNvSpPr txBox="1"/>
          <p:nvPr/>
        </p:nvSpPr>
        <p:spPr>
          <a:xfrm>
            <a:off x="12702810" y="7211483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https://www.r-bloggers.com/best-books-to-learn-r-programming/</a:t>
            </a:r>
            <a:r>
              <a:rPr dirty="0"/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8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https://www.coursera.org/</a:t>
            </a:r>
            <a:r>
              <a:rPr dirty="0"/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</a:p>
        </p:txBody>
      </p:sp>
      <p:sp>
        <p:nvSpPr>
          <p:cNvPr id="630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1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2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3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34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35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36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7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8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9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0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51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41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2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3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4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645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48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46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7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49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0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53" name="9"/>
          <p:cNvSpPr txBox="1"/>
          <p:nvPr/>
        </p:nvSpPr>
        <p:spPr>
          <a:xfrm>
            <a:off x="374649" y="13190339"/>
            <a:ext cx="102366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11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3763D9-7C7B-98A0-B5E7-B5081AF50DA8}"/>
              </a:ext>
            </a:extLst>
          </p:cNvPr>
          <p:cNvSpPr txBox="1"/>
          <p:nvPr/>
        </p:nvSpPr>
        <p:spPr>
          <a:xfrm>
            <a:off x="1534958" y="3149262"/>
            <a:ext cx="1218577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u="none"/>
            </a:pPr>
            <a:r>
              <a:rPr lang="da-DK" u="sng" dirty="0">
                <a:solidFill>
                  <a:schemeClr val="bg2">
                    <a:lumMod val="75000"/>
                  </a:schemeClr>
                </a:solidFill>
              </a:rPr>
              <a:t>https://www.r-project.org/</a:t>
            </a:r>
            <a:endParaRPr lang="da-DK" u="sng" dirty="0">
              <a:solidFill>
                <a:schemeClr val="bg2">
                  <a:lumMod val="75000"/>
                </a:schemeClr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roup"/>
          <p:cNvGrpSpPr/>
          <p:nvPr/>
        </p:nvGrpSpPr>
        <p:grpSpPr>
          <a:xfrm>
            <a:off x="1419894" y="1524000"/>
            <a:ext cx="9486170" cy="3475977"/>
            <a:chOff x="0" y="0"/>
            <a:chExt cx="9486169" cy="3475976"/>
          </a:xfrm>
        </p:grpSpPr>
        <p:sp>
          <p:nvSpPr>
            <p:cNvPr id="919" name="GETTING HELP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20" name="FROM EXCEL TO R"/>
            <p:cNvSpPr txBox="1"/>
            <p:nvPr/>
          </p:nvSpPr>
          <p:spPr>
            <a:xfrm>
              <a:off x="21021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1" name="Line"/>
            <p:cNvSpPr/>
            <p:nvPr/>
          </p:nvSpPr>
          <p:spPr>
            <a:xfrm>
              <a:off x="861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27" name="Группа 174"/>
          <p:cNvGrpSpPr/>
          <p:nvPr/>
        </p:nvGrpSpPr>
        <p:grpSpPr>
          <a:xfrm>
            <a:off x="14651587" y="1546791"/>
            <a:ext cx="8936337" cy="9354150"/>
            <a:chOff x="0" y="0"/>
            <a:chExt cx="8936335" cy="9354149"/>
          </a:xfrm>
        </p:grpSpPr>
        <p:sp>
          <p:nvSpPr>
            <p:cNvPr id="923" name="Полилиния 183"/>
            <p:cNvSpPr/>
            <p:nvPr/>
          </p:nvSpPr>
          <p:spPr>
            <a:xfrm>
              <a:off x="0" y="220114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6" name="Группа 184"/>
            <p:cNvGrpSpPr/>
            <p:nvPr/>
          </p:nvGrpSpPr>
          <p:grpSpPr>
            <a:xfrm>
              <a:off x="0" y="-1"/>
              <a:ext cx="3185277" cy="3176607"/>
              <a:chOff x="0" y="0"/>
              <a:chExt cx="3185276" cy="3176605"/>
            </a:xfrm>
          </p:grpSpPr>
          <p:sp>
            <p:nvSpPr>
              <p:cNvPr id="924" name="Прямоугольник 8"/>
              <p:cNvSpPr/>
              <p:nvPr/>
            </p:nvSpPr>
            <p:spPr>
              <a:xfrm rot="16200000">
                <a:off x="114392" y="105721"/>
                <a:ext cx="2956492" cy="3185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5" name="Заголовок 2"/>
              <p:cNvSpPr/>
              <p:nvPr/>
            </p:nvSpPr>
            <p:spPr>
              <a:xfrm rot="18900000">
                <a:off x="764878" y="398298"/>
                <a:ext cx="1655520" cy="1277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32" name="Группа 174"/>
          <p:cNvGrpSpPr/>
          <p:nvPr/>
        </p:nvGrpSpPr>
        <p:grpSpPr>
          <a:xfrm>
            <a:off x="7573142" y="1760456"/>
            <a:ext cx="6900194" cy="9140485"/>
            <a:chOff x="0" y="0"/>
            <a:chExt cx="6900192" cy="9140484"/>
          </a:xfrm>
        </p:grpSpPr>
        <p:sp>
          <p:nvSpPr>
            <p:cNvPr id="928" name="Полилиния 183"/>
            <p:cNvSpPr/>
            <p:nvPr/>
          </p:nvSpPr>
          <p:spPr>
            <a:xfrm>
              <a:off x="81980" y="6450"/>
              <a:ext cx="6818213" cy="9134035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31" name="Группа 184"/>
            <p:cNvGrpSpPr/>
            <p:nvPr/>
          </p:nvGrpSpPr>
          <p:grpSpPr>
            <a:xfrm>
              <a:off x="0" y="0"/>
              <a:ext cx="2577666" cy="2647476"/>
              <a:chOff x="0" y="0"/>
              <a:chExt cx="2577665" cy="2647475"/>
            </a:xfrm>
          </p:grpSpPr>
          <p:sp>
            <p:nvSpPr>
              <p:cNvPr id="929" name="Прямоугольник 8"/>
              <p:cNvSpPr/>
              <p:nvPr/>
            </p:nvSpPr>
            <p:spPr>
              <a:xfrm rot="16200000">
                <a:off x="6779" y="76589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30" name="Заголовок 2"/>
              <p:cNvSpPr/>
              <p:nvPr/>
            </p:nvSpPr>
            <p:spPr>
              <a:xfrm rot="18900000">
                <a:off x="172571" y="487611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35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33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34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3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7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45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8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9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0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1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2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3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44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46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47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8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9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 the </a:t>
            </a:r>
            <a:r>
              <a:rPr b="1" dirty="0"/>
              <a:t>cheat sheets</a:t>
            </a:r>
            <a:r>
              <a:rPr dirty="0"/>
              <a:t> in this presentation and online: </a:t>
            </a:r>
            <a:r>
              <a:rPr u="sng" dirty="0"/>
              <a:t>https://rstudio.com/resources/cheatsheets/</a:t>
            </a:r>
            <a:r>
              <a:rPr dirty="0"/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950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51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11">
            <a:extLst>
              <a:ext uri="{FF2B5EF4-FFF2-40B4-BE49-F238E27FC236}">
                <a16:creationId xmlns:a16="http://schemas.microsoft.com/office/drawing/2014/main" id="{BDECFAF9-1EE1-EB66-0BEB-F431D73CC644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1" animBg="1" advAuto="0"/>
      <p:bldP spid="952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7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9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0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1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2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3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64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71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7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72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8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6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8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9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0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1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704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705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706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7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8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8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7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8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9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0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1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2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3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4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5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6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7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9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0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1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2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3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4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35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36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7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8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9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0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1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2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3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44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45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46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7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8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9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50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51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7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52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83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8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6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9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84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4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5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6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7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8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801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802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803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7" name="Group"/>
          <p:cNvGrpSpPr/>
          <p:nvPr/>
        </p:nvGrpSpPr>
        <p:grpSpPr>
          <a:xfrm>
            <a:off x="1317270" y="5541905"/>
            <a:ext cx="5162056" cy="1891511"/>
            <a:chOff x="0" y="0"/>
            <a:chExt cx="5162055" cy="1891510"/>
          </a:xfrm>
        </p:grpSpPr>
        <p:sp>
          <p:nvSpPr>
            <p:cNvPr id="804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805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806" name="Line"/>
            <p:cNvSpPr/>
            <p:nvPr/>
          </p:nvSpPr>
          <p:spPr>
            <a:xfrm>
              <a:off x="365475" y="1695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23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8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6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7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8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9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0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1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2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24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825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826" name="11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7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8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" grpId="1" animBg="1" advAuto="0"/>
      <p:bldP spid="828" grpId="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roup"/>
          <p:cNvGrpSpPr/>
          <p:nvPr/>
        </p:nvGrpSpPr>
        <p:grpSpPr>
          <a:xfrm>
            <a:off x="1400826" y="1527354"/>
            <a:ext cx="10448749" cy="3828693"/>
            <a:chOff x="0" y="0"/>
            <a:chExt cx="10448749" cy="3828693"/>
          </a:xfrm>
        </p:grpSpPr>
        <p:sp>
          <p:nvSpPr>
            <p:cNvPr id="832" name="R BASE SYNTAX - RUN THROUGH"/>
            <p:cNvSpPr txBox="1"/>
            <p:nvPr/>
          </p:nvSpPr>
          <p:spPr>
            <a:xfrm>
              <a:off x="0" y="793955"/>
              <a:ext cx="10448749" cy="3034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</a:t>
              </a:r>
              <a:r>
                <a:rPr dirty="0">
                  <a:solidFill>
                    <a:srgbClr val="555C65"/>
                  </a:solidFill>
                </a:rPr>
                <a:t>BASE SYNTAX </a:t>
              </a:r>
              <a:r>
                <a:rPr dirty="0"/>
                <a:t>- RUN THROUGH </a:t>
              </a:r>
            </a:p>
          </p:txBody>
        </p:sp>
        <p:sp>
          <p:nvSpPr>
            <p:cNvPr id="833" name="https://rstudio.com/resources/cheatsheets/"/>
            <p:cNvSpPr txBox="1"/>
            <p:nvPr/>
          </p:nvSpPr>
          <p:spPr>
            <a:xfrm>
              <a:off x="2343469" y="0"/>
              <a:ext cx="7885033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/>
                <a:t>https://rstudio.com/resources/cheatsheets/</a:t>
              </a:r>
              <a:r>
                <a:rPr dirty="0"/>
                <a:t> </a:t>
              </a:r>
            </a:p>
          </p:txBody>
        </p:sp>
        <p:sp>
          <p:nvSpPr>
            <p:cNvPr id="83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36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7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8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9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40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1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42" name="base-r.pdf" descr="base-r.pdf"/>
          <p:cNvPicPr>
            <a:picLocks noChangeAspect="1"/>
          </p:cNvPicPr>
          <p:nvPr/>
        </p:nvPicPr>
        <p:blipFill>
          <a:blip r:embed="rId3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8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43" name="base-r.pdf" descr="base-r.pdf"/>
            <p:cNvPicPr>
              <a:picLocks noChangeAspect="1"/>
            </p:cNvPicPr>
            <p:nvPr/>
          </p:nvPicPr>
          <p:blipFill>
            <a:blip r:embed="rId4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44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5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6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7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9" name="12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50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53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54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5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56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7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8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9" name="Spaces in names…"/>
          <p:cNvSpPr txBox="1"/>
          <p:nvPr/>
        </p:nvSpPr>
        <p:spPr>
          <a:xfrm>
            <a:off x="13113727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Short/long names</a:t>
            </a:r>
          </a:p>
        </p:txBody>
      </p:sp>
      <p:sp>
        <p:nvSpPr>
          <p:cNvPr id="3" name="BASE R CHEAT SHEET">
            <a:extLst>
              <a:ext uri="{FF2B5EF4-FFF2-40B4-BE49-F238E27FC236}">
                <a16:creationId xmlns:a16="http://schemas.microsoft.com/office/drawing/2014/main" id="{7FAD2C2A-1255-3CAC-D23B-1071ADA03CD4}"/>
              </a:ext>
            </a:extLst>
          </p:cNvPr>
          <p:cNvSpPr txBox="1"/>
          <p:nvPr/>
        </p:nvSpPr>
        <p:spPr>
          <a:xfrm>
            <a:off x="-166721" y="313990"/>
            <a:ext cx="8290164" cy="1231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rgbClr val="555C65"/>
                </a:solidFill>
              </a:rPr>
              <a:t>BASE R CHEAT SHEET 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base-r.pdf" descr="base-r.pdf"/>
          <p:cNvPicPr>
            <a:picLocks noChangeAspect="1"/>
          </p:cNvPicPr>
          <p:nvPr/>
        </p:nvPicPr>
        <p:blipFill>
          <a:blip r:embed="rId3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65" name="Group"/>
          <p:cNvGrpSpPr/>
          <p:nvPr/>
        </p:nvGrpSpPr>
        <p:grpSpPr>
          <a:xfrm>
            <a:off x="1397000" y="1524000"/>
            <a:ext cx="10448747" cy="3828691"/>
            <a:chOff x="0" y="0"/>
            <a:chExt cx="10448746" cy="3828690"/>
          </a:xfrm>
        </p:grpSpPr>
        <p:sp>
          <p:nvSpPr>
            <p:cNvPr id="862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63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/>
                <a:t>https://rstudio.com/resources/cheatsheets/</a:t>
              </a:r>
              <a:r>
                <a:rPr dirty="0"/>
                <a:t> </a:t>
              </a:r>
            </a:p>
          </p:txBody>
        </p:sp>
        <p:sp>
          <p:nvSpPr>
            <p:cNvPr id="864" name="Line"/>
            <p:cNvSpPr/>
            <p:nvPr/>
          </p:nvSpPr>
          <p:spPr>
            <a:xfrm>
              <a:off x="122816" y="240416"/>
              <a:ext cx="1878326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66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7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8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70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71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73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4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75" name="13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" name="BASE R CHEAT SHEET">
            <a:extLst>
              <a:ext uri="{FF2B5EF4-FFF2-40B4-BE49-F238E27FC236}">
                <a16:creationId xmlns:a16="http://schemas.microsoft.com/office/drawing/2014/main" id="{93D07C2C-B684-4DE7-BAB4-AA495569C826}"/>
              </a:ext>
            </a:extLst>
          </p:cNvPr>
          <p:cNvSpPr txBox="1"/>
          <p:nvPr/>
        </p:nvSpPr>
        <p:spPr>
          <a:xfrm>
            <a:off x="-166721" y="313990"/>
            <a:ext cx="8290164" cy="1231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rgbClr val="555C65"/>
                </a:solidFill>
              </a:rPr>
              <a:t>BASE R CHEAT SHEET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79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17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84" name="Group"/>
          <p:cNvGrpSpPr/>
          <p:nvPr/>
        </p:nvGrpSpPr>
        <p:grpSpPr>
          <a:xfrm>
            <a:off x="7597475" y="1016314"/>
            <a:ext cx="9176350" cy="2407791"/>
            <a:chOff x="0" y="0"/>
            <a:chExt cx="9176349" cy="2407789"/>
          </a:xfrm>
        </p:grpSpPr>
        <p:sp>
          <p:nvSpPr>
            <p:cNvPr id="881" name="BASE R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BASE R CHEAT SHEET </a:t>
              </a:r>
            </a:p>
          </p:txBody>
        </p:sp>
        <p:sp>
          <p:nvSpPr>
            <p:cNvPr id="882" name="https://www.rstudio.com/wp-content/uploads/2016/10/r-cheat-sheet-3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83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85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6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7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8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9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0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1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2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3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94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5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96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97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8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9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900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901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902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903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4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905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8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9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10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11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12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13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14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5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16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7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06873" y="4422350"/>
            <a:ext cx="13607024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0" y="-38586"/>
            <a:ext cx="21647942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da-DK"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1" cy="2951059"/>
            <a:chOff x="0" y="0"/>
            <a:chExt cx="8053630" cy="2951057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76DBCB-A56E-9955-2456-4FA4036C74FB}"/>
              </a:ext>
            </a:extLst>
          </p:cNvPr>
          <p:cNvGrpSpPr/>
          <p:nvPr/>
        </p:nvGrpSpPr>
        <p:grpSpPr>
          <a:xfrm>
            <a:off x="-24342" y="6084890"/>
            <a:ext cx="12290494" cy="3055194"/>
            <a:chOff x="-24342" y="7111252"/>
            <a:chExt cx="12290494" cy="3055194"/>
          </a:xfrm>
        </p:grpSpPr>
        <p:sp>
          <p:nvSpPr>
            <p:cNvPr id="92" name="Rectangle"/>
            <p:cNvSpPr/>
            <p:nvPr/>
          </p:nvSpPr>
          <p:spPr>
            <a:xfrm>
              <a:off x="-24342" y="7111252"/>
              <a:ext cx="12290494" cy="305519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87AA"/>
              </a:solidFill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97" name="Consultation &amp; Collaboration:…"/>
            <p:cNvSpPr txBox="1"/>
            <p:nvPr/>
          </p:nvSpPr>
          <p:spPr>
            <a:xfrm>
              <a:off x="1451323" y="7215347"/>
              <a:ext cx="9413808" cy="28216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>
                <a:lnSpc>
                  <a:spcPct val="120000"/>
                </a:lnSpc>
                <a:buSzPct val="100000"/>
                <a:buChar char="•"/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 Consultation &amp; </a:t>
              </a:r>
              <a:r>
                <a:rPr lang="en-US" dirty="0"/>
                <a:t>Commissioned work</a:t>
              </a:r>
              <a:r>
                <a:rPr dirty="0"/>
                <a:t>:</a:t>
              </a:r>
            </a:p>
            <a:p>
              <a:pPr marL="914171" lvl="1" indent="0">
                <a:lnSpc>
                  <a:spcPct val="120000"/>
                </a:lnSpc>
                <a:buSzPct val="100000"/>
                <a:buChar char="•"/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 Data science and bioinformatics analyses, e.g. big data, -omics analysis, machine learning.</a:t>
              </a:r>
            </a:p>
            <a:p>
              <a:pPr>
                <a:lnSpc>
                  <a:spcPct val="12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  <a:p>
              <a:pPr>
                <a:lnSpc>
                  <a:spcPct val="120000"/>
                </a:lnSpc>
                <a:buSzPct val="100000"/>
                <a:buChar char="•"/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 </a:t>
              </a:r>
              <a:r>
                <a:rPr b="1" dirty="0"/>
                <a:t>Teaching; Courses &amp; Workshops, Seminars, etc.</a:t>
              </a:r>
            </a:p>
          </p:txBody>
        </p:sp>
      </p:grpSp>
      <p:sp>
        <p:nvSpPr>
          <p:cNvPr id="98" name="Thilde Terkelsen"/>
          <p:cNvSpPr txBox="1"/>
          <p:nvPr/>
        </p:nvSpPr>
        <p:spPr>
          <a:xfrm>
            <a:off x="17515745" y="4639655"/>
            <a:ext cx="2741135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Adrija</a:t>
            </a:r>
            <a:r>
              <a:rPr lang="en-US" dirty="0"/>
              <a:t> </a:t>
            </a:r>
            <a:r>
              <a:rPr lang="en-US" dirty="0" err="1"/>
              <a:t>Kalvisa</a:t>
            </a:r>
            <a:endParaRPr dirty="0"/>
          </a:p>
        </p:txBody>
      </p:sp>
      <p:sp>
        <p:nvSpPr>
          <p:cNvPr id="101" name="Tugce Karaderi"/>
          <p:cNvSpPr txBox="1"/>
          <p:nvPr/>
        </p:nvSpPr>
        <p:spPr>
          <a:xfrm>
            <a:off x="13447985" y="8764997"/>
            <a:ext cx="2986808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Tugce Karaderi</a:t>
            </a:r>
          </a:p>
        </p:txBody>
      </p:sp>
      <p:sp>
        <p:nvSpPr>
          <p:cNvPr id="102" name="Diana Andrejeva"/>
          <p:cNvSpPr txBox="1"/>
          <p:nvPr/>
        </p:nvSpPr>
        <p:spPr>
          <a:xfrm>
            <a:off x="13654050" y="4687344"/>
            <a:ext cx="3330613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dirty="0"/>
              <a:t>Diana </a:t>
            </a:r>
            <a:r>
              <a:rPr dirty="0" err="1"/>
              <a:t>Andrejeva</a:t>
            </a:r>
            <a:endParaRPr dirty="0"/>
          </a:p>
        </p:txBody>
      </p:sp>
      <p:sp>
        <p:nvSpPr>
          <p:cNvPr id="103" name="Helle Sørensen"/>
          <p:cNvSpPr/>
          <p:nvPr/>
        </p:nvSpPr>
        <p:spPr>
          <a:xfrm>
            <a:off x="17265345" y="12875042"/>
            <a:ext cx="1270001" cy="127000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3800">
                <a:solidFill>
                  <a:srgbClr val="EBEBEB"/>
                </a:solidFill>
              </a:defRPr>
            </a:lvl1pPr>
          </a:lstStyle>
          <a:p>
            <a:r>
              <a:t>Helle Sørensen</a:t>
            </a:r>
          </a:p>
        </p:txBody>
      </p:sp>
      <p:sp>
        <p:nvSpPr>
          <p:cNvPr id="104" name="Bo Markussen"/>
          <p:cNvSpPr/>
          <p:nvPr/>
        </p:nvSpPr>
        <p:spPr>
          <a:xfrm>
            <a:off x="13416332" y="12875042"/>
            <a:ext cx="1270001" cy="127000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3800">
                <a:solidFill>
                  <a:srgbClr val="EBEBEB"/>
                </a:solidFill>
              </a:defRPr>
            </a:lvl1pPr>
          </a:lstStyle>
          <a:p>
            <a:r>
              <a:t>Bo Markussen</a:t>
            </a:r>
          </a:p>
        </p:txBody>
      </p:sp>
      <p:sp>
        <p:nvSpPr>
          <p:cNvPr id="105" name="Circle"/>
          <p:cNvSpPr/>
          <p:nvPr/>
        </p:nvSpPr>
        <p:spPr>
          <a:xfrm>
            <a:off x="13591546" y="9751176"/>
            <a:ext cx="2540002" cy="2540003"/>
          </a:xfrm>
          <a:prstGeom prst="ellipse">
            <a:avLst/>
          </a:prstGeom>
          <a:solidFill>
            <a:srgbClr val="5E5E5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pic>
        <p:nvPicPr>
          <p:cNvPr id="106" name="prt_www40.hentindhold_cms.jpeg" descr="prt_www40.hentindhold_cms.jpeg"/>
          <p:cNvPicPr>
            <a:picLocks noChangeAspect="1"/>
          </p:cNvPicPr>
          <p:nvPr/>
        </p:nvPicPr>
        <p:blipFill>
          <a:blip r:embed="rId4"/>
          <a:srcRect l="416" t="420" r="2937" b="2937"/>
          <a:stretch>
            <a:fillRect/>
          </a:stretch>
        </p:blipFill>
        <p:spPr>
          <a:xfrm>
            <a:off x="17515745" y="9751125"/>
            <a:ext cx="2540207" cy="2540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sp>
        <p:nvSpPr>
          <p:cNvPr id="107" name="Data Science Laboratory (DSL) - https://datalab.science.ku.dk/…"/>
          <p:cNvSpPr/>
          <p:nvPr/>
        </p:nvSpPr>
        <p:spPr>
          <a:xfrm>
            <a:off x="1371599" y="11010122"/>
            <a:ext cx="1216975" cy="130926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da-DK"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Science Laboratory (DSL) - </a:t>
            </a:r>
            <a:r>
              <a:rPr u="sng" dirty="0"/>
              <a:t>https://datalab.science.ku.dk/</a:t>
            </a:r>
            <a:r>
              <a:rPr dirty="0"/>
              <a:t> 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Dep. of Math and Computer Science, Faculty of SCIENCE</a:t>
            </a:r>
          </a:p>
        </p:txBody>
      </p:sp>
      <p:pic>
        <p:nvPicPr>
          <p:cNvPr id="109" name="Bo_Markussen-140x197.jpg" descr="Bo_Markussen-140x197.jpg"/>
          <p:cNvPicPr>
            <a:picLocks noChangeAspect="1"/>
          </p:cNvPicPr>
          <p:nvPr/>
        </p:nvPicPr>
        <p:blipFill>
          <a:blip r:embed="rId5"/>
          <a:srcRect t="2989" b="2985"/>
          <a:stretch>
            <a:fillRect/>
          </a:stretch>
        </p:blipFill>
        <p:spPr>
          <a:xfrm>
            <a:off x="13902695" y="9756189"/>
            <a:ext cx="1919869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extrusionOk="0">
                <a:moveTo>
                  <a:pt x="10800" y="0"/>
                </a:moveTo>
                <a:cubicBezTo>
                  <a:pt x="7144" y="0"/>
                  <a:pt x="3486" y="1004"/>
                  <a:pt x="696" y="3015"/>
                </a:cubicBezTo>
                <a:cubicBezTo>
                  <a:pt x="448" y="3194"/>
                  <a:pt x="226" y="3383"/>
                  <a:pt x="0" y="3572"/>
                </a:cubicBezTo>
                <a:lnTo>
                  <a:pt x="0" y="17022"/>
                </a:lnTo>
                <a:cubicBezTo>
                  <a:pt x="226" y="17211"/>
                  <a:pt x="448" y="17400"/>
                  <a:pt x="696" y="17579"/>
                </a:cubicBezTo>
                <a:cubicBezTo>
                  <a:pt x="6276" y="21600"/>
                  <a:pt x="15324" y="21600"/>
                  <a:pt x="20904" y="17579"/>
                </a:cubicBezTo>
                <a:cubicBezTo>
                  <a:pt x="21152" y="17400"/>
                  <a:pt x="21374" y="17211"/>
                  <a:pt x="21600" y="17022"/>
                </a:cubicBezTo>
                <a:lnTo>
                  <a:pt x="21600" y="3572"/>
                </a:lnTo>
                <a:cubicBezTo>
                  <a:pt x="21374" y="3383"/>
                  <a:pt x="21152" y="3194"/>
                  <a:pt x="20904" y="3015"/>
                </a:cubicBezTo>
                <a:cubicBezTo>
                  <a:pt x="18114" y="1004"/>
                  <a:pt x="14456" y="0"/>
                  <a:pt x="10800" y="0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sp>
        <p:nvSpPr>
          <p:cNvPr id="111" name="Circle"/>
          <p:cNvSpPr/>
          <p:nvPr/>
        </p:nvSpPr>
        <p:spPr>
          <a:xfrm>
            <a:off x="13679661" y="58438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" name="Henrike Zschach"/>
          <p:cNvSpPr txBox="1"/>
          <p:nvPr/>
        </p:nvSpPr>
        <p:spPr>
          <a:xfrm>
            <a:off x="17145651" y="8764996"/>
            <a:ext cx="3301864" cy="5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t>Henrike Zschach</a:t>
            </a:r>
          </a:p>
        </p:txBody>
      </p:sp>
      <p:sp>
        <p:nvSpPr>
          <p:cNvPr id="113" name="Circle"/>
          <p:cNvSpPr/>
          <p:nvPr/>
        </p:nvSpPr>
        <p:spPr>
          <a:xfrm>
            <a:off x="17589500" y="58308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4" name="1"/>
          <p:cNvSpPr txBox="1"/>
          <p:nvPr/>
        </p:nvSpPr>
        <p:spPr>
          <a:xfrm>
            <a:off x="367608" y="12970597"/>
            <a:ext cx="3629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15" name="Image" descr="Image"/>
          <p:cNvPicPr>
            <a:picLocks noChangeAspect="1"/>
          </p:cNvPicPr>
          <p:nvPr/>
        </p:nvPicPr>
        <p:blipFill>
          <a:blip r:embed="rId6"/>
          <a:srcRect l="25187" t="2070" r="25678" b="49184"/>
          <a:stretch>
            <a:fillRect/>
          </a:stretch>
        </p:blipFill>
        <p:spPr>
          <a:xfrm>
            <a:off x="13679457" y="5843818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8" name="Group"/>
          <p:cNvGrpSpPr/>
          <p:nvPr/>
        </p:nvGrpSpPr>
        <p:grpSpPr>
          <a:xfrm>
            <a:off x="13654050" y="1945545"/>
            <a:ext cx="2540001" cy="2530500"/>
            <a:chOff x="4125" y="-15664"/>
            <a:chExt cx="2540000" cy="2530498"/>
          </a:xfrm>
        </p:grpSpPr>
        <p:sp>
          <p:nvSpPr>
            <p:cNvPr id="116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7" name="Google Shape;376;p8" descr="Google Shape;376;p8"/>
            <p:cNvPicPr>
              <a:picLocks/>
            </p:cNvPicPr>
            <p:nvPr/>
          </p:nvPicPr>
          <p:blipFill>
            <a:blip r:embed="rId7"/>
            <a:srcRect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9" name="linkedinphotoscaled.jpg" descr="linkedinphotoscaled.jpg"/>
          <p:cNvPicPr>
            <a:picLocks noChangeAspect="1"/>
          </p:cNvPicPr>
          <p:nvPr/>
        </p:nvPicPr>
        <p:blipFill>
          <a:blip r:embed="rId8"/>
          <a:srcRect l="8" b="183"/>
          <a:stretch>
            <a:fillRect/>
          </a:stretch>
        </p:blipFill>
        <p:spPr>
          <a:xfrm>
            <a:off x="17867113" y="59923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Picture 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C83CDC-B543-F422-2E28-E61230A20BA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951" y="1947026"/>
            <a:ext cx="2527539" cy="2527539"/>
          </a:xfrm>
          <a:prstGeom prst="ellipse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9579D-EF35-C5D2-A532-9E4FF5BE751A}"/>
              </a:ext>
            </a:extLst>
          </p:cNvPr>
          <p:cNvGrpSpPr/>
          <p:nvPr/>
        </p:nvGrpSpPr>
        <p:grpSpPr>
          <a:xfrm>
            <a:off x="1325051" y="3234432"/>
            <a:ext cx="12195110" cy="2358550"/>
            <a:chOff x="1325051" y="3234432"/>
            <a:chExt cx="12195110" cy="2358550"/>
          </a:xfrm>
        </p:grpSpPr>
        <p:sp>
          <p:nvSpPr>
            <p:cNvPr id="100" name="Center for Health Data Science (HeaDS) - https://heads.ku.dk/…"/>
            <p:cNvSpPr txBox="1"/>
            <p:nvPr/>
          </p:nvSpPr>
          <p:spPr>
            <a:xfrm>
              <a:off x="1375616" y="3234432"/>
              <a:ext cx="11204151" cy="14875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Center for Health Data Science (</a:t>
              </a:r>
              <a:r>
                <a:rPr dirty="0" err="1"/>
                <a:t>HeaDS</a:t>
              </a:r>
              <a:r>
                <a:rPr dirty="0"/>
                <a:t>) </a:t>
              </a:r>
              <a:r>
                <a:rPr b="1" dirty="0"/>
                <a:t>- </a:t>
              </a:r>
              <a:r>
                <a:rPr b="1" u="sng" dirty="0"/>
                <a:t>https://heads.ku.dk/</a:t>
              </a:r>
            </a:p>
            <a:p>
              <a: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 u="sng" dirty="0">
                <a:hlinkClick r:id="rId10"/>
              </a:endParaRPr>
            </a:p>
            <a:p>
              <a:pPr lvl="1"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dirty="0"/>
                <a:t>^ </a:t>
              </a:r>
              <a:r>
                <a:rPr dirty="0"/>
                <a:t>SUND</a:t>
              </a:r>
              <a:r>
                <a:rPr lang="en-US" dirty="0"/>
                <a:t> </a:t>
              </a:r>
              <a:r>
                <a:rPr lang="en-US" dirty="0" err="1"/>
                <a:t>DataLab</a:t>
              </a:r>
              <a:endParaRPr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131452-8427-99EC-928E-4FAABFA7F7A9}"/>
                </a:ext>
              </a:extLst>
            </p:cNvPr>
            <p:cNvSpPr txBox="1"/>
            <p:nvPr/>
          </p:nvSpPr>
          <p:spPr>
            <a:xfrm>
              <a:off x="1325051" y="5038984"/>
              <a:ext cx="12195110" cy="553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da-DK" sz="3000" dirty="0">
                  <a:solidFill>
                    <a:schemeClr val="bg1">
                      <a:lumMod val="95000"/>
                    </a:schemeClr>
                  </a:solidFill>
                </a:rPr>
                <a:t>* </a:t>
              </a:r>
              <a:r>
                <a:rPr lang="da-DK" sz="3000" dirty="0" err="1">
                  <a:solidFill>
                    <a:schemeClr val="bg1">
                      <a:lumMod val="95000"/>
                    </a:schemeClr>
                  </a:solidFill>
                </a:rPr>
                <a:t>reNEW</a:t>
              </a:r>
              <a:r>
                <a:rPr lang="da-DK" sz="3000" dirty="0">
                  <a:solidFill>
                    <a:schemeClr val="bg1">
                      <a:lumMod val="95000"/>
                    </a:schemeClr>
                  </a:solidFill>
                </a:rPr>
                <a:t> NNF Center for Stem Cell </a:t>
              </a:r>
              <a:r>
                <a:rPr lang="da-DK" sz="3000" dirty="0" err="1">
                  <a:solidFill>
                    <a:schemeClr val="bg1">
                      <a:lumMod val="95000"/>
                    </a:schemeClr>
                  </a:solidFill>
                </a:rPr>
                <a:t>Medicine</a:t>
              </a:r>
              <a:endParaRPr lang="en-GB" sz="3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A56D120-A97F-A707-8838-8EF58A3DCA40}"/>
              </a:ext>
            </a:extLst>
          </p:cNvPr>
          <p:cNvSpPr txBox="1"/>
          <p:nvPr/>
        </p:nvSpPr>
        <p:spPr>
          <a:xfrm>
            <a:off x="20179139" y="4494813"/>
            <a:ext cx="1217645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*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03891-7939-D534-C367-1D311C75113A}"/>
              </a:ext>
            </a:extLst>
          </p:cNvPr>
          <p:cNvSpPr txBox="1"/>
          <p:nvPr/>
        </p:nvSpPr>
        <p:spPr>
          <a:xfrm>
            <a:off x="16849501" y="4412647"/>
            <a:ext cx="99371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^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43411-A69E-A5F2-1E05-749A42C3ADAD}"/>
              </a:ext>
            </a:extLst>
          </p:cNvPr>
          <p:cNvSpPr txBox="1"/>
          <p:nvPr/>
        </p:nvSpPr>
        <p:spPr>
          <a:xfrm>
            <a:off x="20388505" y="8592804"/>
            <a:ext cx="99371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^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8" name="Group"/>
          <p:cNvGrpSpPr/>
          <p:nvPr/>
        </p:nvGrpSpPr>
        <p:grpSpPr>
          <a:xfrm>
            <a:off x="18325766" y="6197004"/>
            <a:ext cx="5330386" cy="2054792"/>
            <a:chOff x="0" y="0"/>
            <a:chExt cx="5330385" cy="2054790"/>
          </a:xfrm>
        </p:grpSpPr>
        <p:sp>
          <p:nvSpPr>
            <p:cNvPr id="955" name="EXERCISE 1"/>
            <p:cNvSpPr txBox="1"/>
            <p:nvPr/>
          </p:nvSpPr>
          <p:spPr>
            <a:xfrm>
              <a:off x="0" y="5066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b="1" dirty="0"/>
                <a:t>1</a:t>
              </a:r>
            </a:p>
          </p:txBody>
        </p:sp>
        <p:sp>
          <p:nvSpPr>
            <p:cNvPr id="956" name="FUNDAMENTALS"/>
            <p:cNvSpPr txBox="1"/>
            <p:nvPr/>
          </p:nvSpPr>
          <p:spPr>
            <a:xfrm>
              <a:off x="16273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57" name="Line"/>
            <p:cNvSpPr/>
            <p:nvPr/>
          </p:nvSpPr>
          <p:spPr>
            <a:xfrm>
              <a:off x="847293" y="2259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9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60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1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2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3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4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65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1002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7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9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0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1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2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3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4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5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6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97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9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000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00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12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00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5F6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4A7D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10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1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6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8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22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9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20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21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23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4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25" name="tidyverse is used to “tidy up” your datasets, so they are easy to work with"/>
          <p:cNvSpPr txBox="1"/>
          <p:nvPr/>
        </p:nvSpPr>
        <p:spPr>
          <a:xfrm>
            <a:off x="9009027" y="8437115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r>
              <a:rPr dirty="0"/>
              <a:t> is used to “tidy up” your datasets, so they are easy to work with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5660095" y="978897"/>
            <a:ext cx="7912474" cy="11758206"/>
            <a:chOff x="0" y="0"/>
            <a:chExt cx="7912473" cy="11758204"/>
          </a:xfrm>
        </p:grpSpPr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4125" r="83530" b="47718"/>
            <a:stretch>
              <a:fillRect/>
            </a:stretch>
          </p:blipFill>
          <p:spPr>
            <a:xfrm>
              <a:off x="4681705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7" name="Freeform 65"/>
            <p:cNvSpPr/>
            <p:nvPr/>
          </p:nvSpPr>
          <p:spPr>
            <a:xfrm>
              <a:off x="3664952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8" name="Freeform 65"/>
            <p:cNvSpPr/>
            <p:nvPr/>
          </p:nvSpPr>
          <p:spPr>
            <a:xfrm flipH="1">
              <a:off x="2994787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9" name="Freeform 65"/>
            <p:cNvSpPr/>
            <p:nvPr/>
          </p:nvSpPr>
          <p:spPr>
            <a:xfrm>
              <a:off x="3664952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0" name="Freeform 65"/>
            <p:cNvSpPr/>
            <p:nvPr/>
          </p:nvSpPr>
          <p:spPr>
            <a:xfrm flipH="1">
              <a:off x="2994787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1" name="Прямая соединительная линия 84"/>
            <p:cNvSpPr/>
            <p:nvPr/>
          </p:nvSpPr>
          <p:spPr>
            <a:xfrm>
              <a:off x="3433098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t="52019" r="83414" b="342"/>
            <a:stretch>
              <a:fillRect/>
            </a:stretch>
          </p:blipFill>
          <p:spPr>
            <a:xfrm>
              <a:off x="1500482" y="8183669"/>
              <a:ext cx="1247929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647" t="52361" r="66846"/>
            <a:stretch>
              <a:fillRect/>
            </a:stretch>
          </p:blipFill>
          <p:spPr>
            <a:xfrm>
              <a:off x="4677667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66663" t="52165" r="16729"/>
            <a:stretch>
              <a:fillRect/>
            </a:stretch>
          </p:blipFill>
          <p:spPr>
            <a:xfrm>
              <a:off x="194235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52133" b="228"/>
            <a:stretch>
              <a:fillRect/>
            </a:stretch>
          </p:blipFill>
          <p:spPr>
            <a:xfrm>
              <a:off x="1482816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83396" t="4125" b="47718"/>
            <a:stretch>
              <a:fillRect/>
            </a:stretch>
          </p:blipFill>
          <p:spPr>
            <a:xfrm>
              <a:off x="215290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13" t="4125" r="16715" b="47718"/>
            <a:stretch>
              <a:fillRect/>
            </a:stretch>
          </p:blipFill>
          <p:spPr>
            <a:xfrm>
              <a:off x="5977041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8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49949" t="4125" r="33476" b="47718"/>
            <a:stretch>
              <a:fillRect/>
            </a:stretch>
          </p:blipFill>
          <p:spPr>
            <a:xfrm>
              <a:off x="5984641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16505" t="3829" r="66826" b="47374"/>
            <a:stretch>
              <a:fillRect/>
            </a:stretch>
          </p:blipFill>
          <p:spPr>
            <a:xfrm>
              <a:off x="5311320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40" name="tidyverse_website.png" descr="tidyverse_website.png"/>
            <p:cNvPicPr>
              <a:picLocks noChangeAspect="1"/>
            </p:cNvPicPr>
            <p:nvPr/>
          </p:nvPicPr>
          <p:blipFill>
            <a:blip r:embed="rId7"/>
            <a:srcRect l="33335" t="4125" r="50087" b="47718"/>
            <a:stretch>
              <a:fillRect/>
            </a:stretch>
          </p:blipFill>
          <p:spPr>
            <a:xfrm>
              <a:off x="4694511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1" name="tidyverse-logo.png" descr="tidyverse-logo.png"/>
            <p:cNvPicPr>
              <a:picLocks noChangeAspect="1"/>
            </p:cNvPicPr>
            <p:nvPr/>
          </p:nvPicPr>
          <p:blipFill>
            <a:blip r:embed="rId8"/>
            <a:srcRect l="5743" t="5460" r="5762" b="5170"/>
            <a:stretch>
              <a:fillRect/>
            </a:stretch>
          </p:blipFill>
          <p:spPr>
            <a:xfrm>
              <a:off x="3106138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42" name="Прямая соединительная линия 84"/>
            <p:cNvSpPr/>
            <p:nvPr/>
          </p:nvSpPr>
          <p:spPr>
            <a:xfrm>
              <a:off x="2986429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3" name="Freeform 65"/>
            <p:cNvSpPr/>
            <p:nvPr/>
          </p:nvSpPr>
          <p:spPr>
            <a:xfrm flipH="1">
              <a:off x="2994787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44" name="tidyverse_website.png" descr="tidyverse_website.png"/>
            <p:cNvPicPr>
              <a:picLocks noChangeAspect="1"/>
            </p:cNvPicPr>
            <p:nvPr/>
          </p:nvPicPr>
          <p:blipFill>
            <a:blip r:embed="rId9"/>
            <a:srcRect l="49957" t="51871" r="33395" b="3"/>
            <a:stretch>
              <a:fillRect/>
            </a:stretch>
          </p:blipFill>
          <p:spPr>
            <a:xfrm>
              <a:off x="6628979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5" name="Прямая соединительная линия 84"/>
            <p:cNvSpPr/>
            <p:nvPr/>
          </p:nvSpPr>
          <p:spPr>
            <a:xfrm>
              <a:off x="3433098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6" name="Прямая соединительная линия 84"/>
            <p:cNvSpPr/>
            <p:nvPr/>
          </p:nvSpPr>
          <p:spPr>
            <a:xfrm>
              <a:off x="2986429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7" name="Прямая соединительная линия 84"/>
            <p:cNvSpPr/>
            <p:nvPr/>
          </p:nvSpPr>
          <p:spPr>
            <a:xfrm>
              <a:off x="3433098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8" name="PROGRAMMING"/>
            <p:cNvSpPr txBox="1"/>
            <p:nvPr/>
          </p:nvSpPr>
          <p:spPr>
            <a:xfrm>
              <a:off x="4644114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9" name="MANIPULATION"/>
            <p:cNvSpPr txBox="1"/>
            <p:nvPr/>
          </p:nvSpPr>
          <p:spPr>
            <a:xfrm>
              <a:off x="793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50" name="VISUALIZATION"/>
            <p:cNvSpPr txBox="1"/>
            <p:nvPr/>
          </p:nvSpPr>
          <p:spPr>
            <a:xfrm>
              <a:off x="4861" y="10795496"/>
              <a:ext cx="2799369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VISUALIZATION</a:t>
              </a:r>
            </a:p>
          </p:txBody>
        </p:sp>
        <p:sp>
          <p:nvSpPr>
            <p:cNvPr id="1051" name="TIDYING"/>
            <p:cNvSpPr txBox="1"/>
            <p:nvPr/>
          </p:nvSpPr>
          <p:spPr>
            <a:xfrm>
              <a:off x="4641009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52" name="READING DATA"/>
            <p:cNvSpPr txBox="1"/>
            <p:nvPr/>
          </p:nvSpPr>
          <p:spPr>
            <a:xfrm>
              <a:off x="0" y="2307540"/>
              <a:ext cx="2954745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53" name="Polygon"/>
            <p:cNvSpPr/>
            <p:nvPr/>
          </p:nvSpPr>
          <p:spPr>
            <a:xfrm>
              <a:off x="179679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5" name="14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61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8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6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2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3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4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5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6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7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8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70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r>
              <a:rPr dirty="0"/>
              <a:t> and base R  </a:t>
            </a:r>
          </a:p>
        </p:txBody>
      </p:sp>
      <p:sp>
        <p:nvSpPr>
          <p:cNvPr id="1071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6" name="Group"/>
          <p:cNvGrpSpPr/>
          <p:nvPr/>
        </p:nvGrpSpPr>
        <p:grpSpPr>
          <a:xfrm>
            <a:off x="16257213" y="5924907"/>
            <a:ext cx="6737083" cy="4976315"/>
            <a:chOff x="0" y="0"/>
            <a:chExt cx="6737081" cy="4976313"/>
          </a:xfrm>
        </p:grpSpPr>
        <p:sp>
          <p:nvSpPr>
            <p:cNvPr id="1072" name="# no brain acrobatics…"/>
            <p:cNvSpPr txBox="1"/>
            <p:nvPr/>
          </p:nvSpPr>
          <p:spPr>
            <a:xfrm>
              <a:off x="0" y="3304504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73" name="# think from the inside out…"/>
            <p:cNvSpPr txBox="1"/>
            <p:nvPr/>
          </p:nvSpPr>
          <p:spPr>
            <a:xfrm>
              <a:off x="0" y="871247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74" name="tidyverse"/>
            <p:cNvSpPr txBox="1"/>
            <p:nvPr/>
          </p:nvSpPr>
          <p:spPr>
            <a:xfrm>
              <a:off x="10359" y="265043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75" name="base R"/>
            <p:cNvSpPr txBox="1"/>
            <p:nvPr/>
          </p:nvSpPr>
          <p:spPr>
            <a:xfrm>
              <a:off x="36134" y="0"/>
              <a:ext cx="1341583" cy="826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7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8" name="Circle"/>
          <p:cNvSpPr/>
          <p:nvPr/>
        </p:nvSpPr>
        <p:spPr>
          <a:xfrm>
            <a:off x="9085700" y="9299569"/>
            <a:ext cx="190501" cy="190501"/>
          </a:xfrm>
          <a:prstGeom prst="ellipse">
            <a:avLst/>
          </a:pr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Circle"/>
          <p:cNvSpPr/>
          <p:nvPr/>
        </p:nvSpPr>
        <p:spPr>
          <a:xfrm>
            <a:off x="9085700" y="10497238"/>
            <a:ext cx="190501" cy="190501"/>
          </a:xfrm>
          <a:prstGeom prst="ellipse">
            <a:avLst/>
          </a:pr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0" name="Remember what tidyverse is made for!"/>
          <p:cNvSpPr txBox="1"/>
          <p:nvPr/>
        </p:nvSpPr>
        <p:spPr>
          <a:xfrm>
            <a:off x="9601199" y="11294856"/>
            <a:ext cx="4851402" cy="990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Remember what tidyverse is made for!</a:t>
            </a:r>
          </a:p>
        </p:txBody>
      </p:sp>
      <p:sp>
        <p:nvSpPr>
          <p:cNvPr id="1081" name="Circle"/>
          <p:cNvSpPr/>
          <p:nvPr/>
        </p:nvSpPr>
        <p:spPr>
          <a:xfrm>
            <a:off x="9085700" y="11694906"/>
            <a:ext cx="190501" cy="190501"/>
          </a:xfrm>
          <a:prstGeom prst="ellipse">
            <a:avLst/>
          </a:pr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2" name="Can be less stable"/>
          <p:cNvSpPr txBox="1"/>
          <p:nvPr/>
        </p:nvSpPr>
        <p:spPr>
          <a:xfrm>
            <a:off x="9601199" y="9121769"/>
            <a:ext cx="4851402" cy="546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Can be less stable</a:t>
            </a:r>
          </a:p>
        </p:txBody>
      </p:sp>
      <p:sp>
        <p:nvSpPr>
          <p:cNvPr id="1083" name="Rounded Rectangle"/>
          <p:cNvSpPr/>
          <p:nvPr/>
        </p:nvSpPr>
        <p:spPr>
          <a:xfrm>
            <a:off x="8986139" y="7816026"/>
            <a:ext cx="4580565" cy="830522"/>
          </a:xfrm>
          <a:prstGeom prst="roundRect">
            <a:avLst>
              <a:gd name="adj" fmla="val 22937"/>
            </a:avLst>
          </a:prstGeom>
          <a:solidFill>
            <a:srgbClr val="93B08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084" name="Oval 115"/>
          <p:cNvSpPr/>
          <p:nvPr/>
        </p:nvSpPr>
        <p:spPr>
          <a:xfrm>
            <a:off x="9109853" y="7917201"/>
            <a:ext cx="635001" cy="635001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85" name="CONSIDERATIONSS"/>
          <p:cNvSpPr txBox="1"/>
          <p:nvPr/>
        </p:nvSpPr>
        <p:spPr>
          <a:xfrm>
            <a:off x="9849440" y="7951886"/>
            <a:ext cx="4167114" cy="531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CONSIDERATIO</a:t>
            </a:r>
            <a:r>
              <a:rPr lang="en-US" dirty="0"/>
              <a:t>N</a:t>
            </a:r>
            <a:r>
              <a:rPr dirty="0"/>
              <a:t>S</a:t>
            </a:r>
          </a:p>
        </p:txBody>
      </p:sp>
      <p:sp>
        <p:nvSpPr>
          <p:cNvPr id="1086" name="?"/>
          <p:cNvSpPr txBox="1"/>
          <p:nvPr/>
        </p:nvSpPr>
        <p:spPr>
          <a:xfrm>
            <a:off x="9264274" y="7925396"/>
            <a:ext cx="349698" cy="611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4000" b="1">
                <a:solidFill>
                  <a:srgbClr val="93B08E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1087" name="“Different syntax”"/>
          <p:cNvSpPr txBox="1"/>
          <p:nvPr/>
        </p:nvSpPr>
        <p:spPr>
          <a:xfrm>
            <a:off x="9601199" y="10306738"/>
            <a:ext cx="4851402" cy="546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“Different syntax”</a:t>
            </a:r>
          </a:p>
        </p:txBody>
      </p:sp>
      <p:grpSp>
        <p:nvGrpSpPr>
          <p:cNvPr id="1101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9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0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1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92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93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4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95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6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7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8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9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0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102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105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9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10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106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7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8" name="15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6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7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8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9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0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1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2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83" name="Rectangle"/>
          <p:cNvSpPr/>
          <p:nvPr/>
        </p:nvSpPr>
        <p:spPr>
          <a:xfrm>
            <a:off x="-98444" y="143"/>
            <a:ext cx="24568188" cy="345435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87" name="Group"/>
          <p:cNvGrpSpPr/>
          <p:nvPr/>
        </p:nvGrpSpPr>
        <p:grpSpPr>
          <a:xfrm>
            <a:off x="8040567" y="687400"/>
            <a:ext cx="8290164" cy="2226951"/>
            <a:chOff x="-1" y="0"/>
            <a:chExt cx="8290163" cy="2226950"/>
          </a:xfrm>
        </p:grpSpPr>
        <p:sp>
          <p:nvSpPr>
            <p:cNvPr id="1184" name="TIDYVERSE CHEAT SHEET…"/>
            <p:cNvSpPr txBox="1"/>
            <p:nvPr/>
          </p:nvSpPr>
          <p:spPr>
            <a:xfrm>
              <a:off x="-1" y="629934"/>
              <a:ext cx="8290163" cy="1597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85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86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88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89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90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91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https://brianward1428.medium.com/introduction-to-tidyverse-7b3dbf2337d5</a:t>
            </a:r>
            <a:endParaRPr u="sng" dirty="0">
              <a:hlinkClick r:id="rId3"/>
            </a:endParaRP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92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93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94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95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2" name="15">
            <a:extLst>
              <a:ext uri="{FF2B5EF4-FFF2-40B4-BE49-F238E27FC236}">
                <a16:creationId xmlns:a16="http://schemas.microsoft.com/office/drawing/2014/main" id="{C6BCBDC3-A23A-FB84-5A2B-01183650A518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8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15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16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17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73" name="Group"/>
          <p:cNvGrpSpPr/>
          <p:nvPr/>
        </p:nvGrpSpPr>
        <p:grpSpPr>
          <a:xfrm>
            <a:off x="1346026" y="3357111"/>
            <a:ext cx="13194020" cy="7531377"/>
            <a:chOff x="0" y="0"/>
            <a:chExt cx="13194018" cy="7531375"/>
          </a:xfrm>
        </p:grpSpPr>
        <p:grpSp>
          <p:nvGrpSpPr>
            <p:cNvPr id="1126" name="Group"/>
            <p:cNvGrpSpPr/>
            <p:nvPr/>
          </p:nvGrpSpPr>
          <p:grpSpPr>
            <a:xfrm>
              <a:off x="11308544" y="3524029"/>
              <a:ext cx="1582137" cy="2504376"/>
              <a:chOff x="0" y="149924"/>
              <a:chExt cx="1582135" cy="2504375"/>
            </a:xfrm>
          </p:grpSpPr>
          <p:sp>
            <p:nvSpPr>
              <p:cNvPr id="1119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20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1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2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3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4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5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62" name="Group"/>
            <p:cNvGrpSpPr/>
            <p:nvPr/>
          </p:nvGrpSpPr>
          <p:grpSpPr>
            <a:xfrm>
              <a:off x="2700815" y="0"/>
              <a:ext cx="10493204" cy="7531377"/>
              <a:chOff x="0" y="0"/>
              <a:chExt cx="10493203" cy="7531376"/>
            </a:xfrm>
          </p:grpSpPr>
          <p:sp>
            <p:nvSpPr>
              <p:cNvPr id="1127" name="Line 18"/>
              <p:cNvSpPr/>
              <p:nvPr/>
            </p:nvSpPr>
            <p:spPr>
              <a:xfrm>
                <a:off x="576575" y="37611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8" name="Oval 9"/>
              <p:cNvSpPr/>
              <p:nvPr/>
            </p:nvSpPr>
            <p:spPr>
              <a:xfrm>
                <a:off x="4552661" y="3096628"/>
                <a:ext cx="1331012" cy="1331013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29" name="Oval 14"/>
              <p:cNvSpPr/>
              <p:nvPr/>
            </p:nvSpPr>
            <p:spPr>
              <a:xfrm>
                <a:off x="4384575" y="29265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0" name="Oval 27"/>
              <p:cNvSpPr/>
              <p:nvPr/>
            </p:nvSpPr>
            <p:spPr>
              <a:xfrm>
                <a:off x="408488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1" name="Oval 28"/>
              <p:cNvSpPr/>
              <p:nvPr/>
            </p:nvSpPr>
            <p:spPr>
              <a:xfrm>
                <a:off x="1862970" y="3688590"/>
                <a:ext cx="160270" cy="15831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2" name="Oval 29"/>
              <p:cNvSpPr/>
              <p:nvPr/>
            </p:nvSpPr>
            <p:spPr>
              <a:xfrm>
                <a:off x="4304440" y="36829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3" name="Oval 10"/>
              <p:cNvSpPr/>
              <p:nvPr/>
            </p:nvSpPr>
            <p:spPr>
              <a:xfrm>
                <a:off x="4432794" y="6026415"/>
                <a:ext cx="1331012" cy="133687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4" name="Oval 15"/>
              <p:cNvSpPr/>
              <p:nvPr/>
            </p:nvSpPr>
            <p:spPr>
              <a:xfrm>
                <a:off x="4264707" y="5858328"/>
                <a:ext cx="1667185" cy="167304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5" name="Freeform 20"/>
              <p:cNvSpPr/>
              <p:nvPr/>
            </p:nvSpPr>
            <p:spPr>
              <a:xfrm>
                <a:off x="914703" y="48165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6" name="Oval 33"/>
              <p:cNvSpPr/>
              <p:nvPr/>
            </p:nvSpPr>
            <p:spPr>
              <a:xfrm>
                <a:off x="744661" y="47364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34"/>
              <p:cNvSpPr/>
              <p:nvPr/>
            </p:nvSpPr>
            <p:spPr>
              <a:xfrm>
                <a:off x="3031420" y="58856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35"/>
              <p:cNvSpPr/>
              <p:nvPr/>
            </p:nvSpPr>
            <p:spPr>
              <a:xfrm>
                <a:off x="4184571" y="66127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8"/>
              <p:cNvSpPr/>
              <p:nvPr/>
            </p:nvSpPr>
            <p:spPr>
              <a:xfrm>
                <a:off x="6686325" y="47227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13"/>
              <p:cNvSpPr/>
              <p:nvPr/>
            </p:nvSpPr>
            <p:spPr>
              <a:xfrm>
                <a:off x="6518240" y="45546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Freeform 19"/>
              <p:cNvSpPr/>
              <p:nvPr/>
            </p:nvSpPr>
            <p:spPr>
              <a:xfrm>
                <a:off x="238448" y="42927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2" name="Oval 30"/>
              <p:cNvSpPr/>
              <p:nvPr/>
            </p:nvSpPr>
            <p:spPr>
              <a:xfrm>
                <a:off x="70361" y="42067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3" name="Oval 31"/>
              <p:cNvSpPr/>
              <p:nvPr/>
            </p:nvSpPr>
            <p:spPr>
              <a:xfrm>
                <a:off x="3410275" y="42126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32"/>
              <p:cNvSpPr/>
              <p:nvPr/>
            </p:nvSpPr>
            <p:spPr>
              <a:xfrm>
                <a:off x="6432242" y="53091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Freeform 17"/>
              <p:cNvSpPr/>
              <p:nvPr/>
            </p:nvSpPr>
            <p:spPr>
              <a:xfrm>
                <a:off x="168086" y="23853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7"/>
              <p:cNvSpPr/>
              <p:nvPr/>
            </p:nvSpPr>
            <p:spPr>
              <a:xfrm>
                <a:off x="8994105" y="17107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12"/>
              <p:cNvSpPr/>
              <p:nvPr/>
            </p:nvSpPr>
            <p:spPr>
              <a:xfrm>
                <a:off x="8826018" y="1541710"/>
                <a:ext cx="1667186" cy="1669140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4"/>
              <p:cNvSpPr/>
              <p:nvPr/>
            </p:nvSpPr>
            <p:spPr>
              <a:xfrm>
                <a:off x="0" y="31533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25"/>
              <p:cNvSpPr/>
              <p:nvPr/>
            </p:nvSpPr>
            <p:spPr>
              <a:xfrm>
                <a:off x="2995853" y="31405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26"/>
              <p:cNvSpPr/>
              <p:nvPr/>
            </p:nvSpPr>
            <p:spPr>
              <a:xfrm>
                <a:off x="8742674" y="22971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Oval 6"/>
              <p:cNvSpPr/>
              <p:nvPr/>
            </p:nvSpPr>
            <p:spPr>
              <a:xfrm>
                <a:off x="7150492" y="1680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11"/>
              <p:cNvSpPr/>
              <p:nvPr/>
            </p:nvSpPr>
            <p:spPr>
              <a:xfrm>
                <a:off x="6982407" y="0"/>
                <a:ext cx="1667185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Freeform 16"/>
              <p:cNvSpPr/>
              <p:nvPr/>
            </p:nvSpPr>
            <p:spPr>
              <a:xfrm>
                <a:off x="787660" y="8313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Freeform 21"/>
              <p:cNvSpPr/>
              <p:nvPr/>
            </p:nvSpPr>
            <p:spPr>
              <a:xfrm>
                <a:off x="615724" y="2628961"/>
                <a:ext cx="160151" cy="1574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Freeform 22"/>
              <p:cNvSpPr/>
              <p:nvPr/>
            </p:nvSpPr>
            <p:spPr>
              <a:xfrm>
                <a:off x="6899062" y="754168"/>
                <a:ext cx="157445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1"/>
              <p:cNvSpPr txBox="1"/>
              <p:nvPr/>
            </p:nvSpPr>
            <p:spPr>
              <a:xfrm>
                <a:off x="7532118" y="2248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57" name="2"/>
              <p:cNvSpPr txBox="1"/>
              <p:nvPr/>
            </p:nvSpPr>
            <p:spPr>
              <a:xfrm>
                <a:off x="9388430" y="17532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58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59" name="4"/>
              <p:cNvSpPr txBox="1"/>
              <p:nvPr/>
            </p:nvSpPr>
            <p:spPr>
              <a:xfrm>
                <a:off x="7048192" y="4763015"/>
                <a:ext cx="567761" cy="13310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60" name="5"/>
              <p:cNvSpPr txBox="1"/>
              <p:nvPr/>
            </p:nvSpPr>
            <p:spPr>
              <a:xfrm>
                <a:off x="4802935" y="60726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61" name="Oval 23"/>
              <p:cNvSpPr/>
              <p:nvPr/>
            </p:nvSpPr>
            <p:spPr>
              <a:xfrm>
                <a:off x="5286115" y="7544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2" name="Group"/>
            <p:cNvGrpSpPr/>
            <p:nvPr/>
          </p:nvGrpSpPr>
          <p:grpSpPr>
            <a:xfrm>
              <a:off x="0" y="2465793"/>
              <a:ext cx="4393053" cy="2587091"/>
              <a:chOff x="0" y="0"/>
              <a:chExt cx="4393052" cy="2587090"/>
            </a:xfrm>
          </p:grpSpPr>
          <p:sp>
            <p:nvSpPr>
              <p:cNvPr id="1163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4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5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6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7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8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69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70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71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68A8D3-721A-4B70-C934-06CEAA278AF5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C0396C39-1FAE-0025-BDCD-E76759D4967C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15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8C9B65-5A1D-4369-EF98-6BF39D88C9C7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D9AB1C20-143B-D93E-6195-0B957DEE5C15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2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507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503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4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5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4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6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11" name="Group"/>
          <p:cNvGrpSpPr/>
          <p:nvPr/>
        </p:nvGrpSpPr>
        <p:grpSpPr>
          <a:xfrm>
            <a:off x="1393131" y="947678"/>
            <a:ext cx="9486170" cy="3450578"/>
            <a:chOff x="0" y="0"/>
            <a:chExt cx="9486169" cy="3450576"/>
          </a:xfrm>
        </p:grpSpPr>
        <p:sp>
          <p:nvSpPr>
            <p:cNvPr id="1508" name="RMARKDOWN"/>
            <p:cNvSpPr txBox="1"/>
            <p:nvPr/>
          </p:nvSpPr>
          <p:spPr>
            <a:xfrm>
              <a:off x="0" y="6954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509" name="https://www.markdowntutorial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510" name="Line"/>
            <p:cNvSpPr/>
            <p:nvPr/>
          </p:nvSpPr>
          <p:spPr>
            <a:xfrm>
              <a:off x="111502" y="1928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12" name="Rounded Rectangle"/>
          <p:cNvSpPr/>
          <p:nvPr/>
        </p:nvSpPr>
        <p:spPr>
          <a:xfrm>
            <a:off x="4791054" y="3723167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13" name="20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en-GB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" name="Curved Down Arrow 1">
            <a:extLst>
              <a:ext uri="{FF2B5EF4-FFF2-40B4-BE49-F238E27FC236}">
                <a16:creationId xmlns:a16="http://schemas.microsoft.com/office/drawing/2014/main" id="{4720C3B8-8D91-2195-1B9A-749FA08A5ACD}"/>
              </a:ext>
            </a:extLst>
          </p:cNvPr>
          <p:cNvSpPr/>
          <p:nvPr/>
        </p:nvSpPr>
        <p:spPr>
          <a:xfrm>
            <a:off x="10379349" y="1209337"/>
            <a:ext cx="4861931" cy="2424273"/>
          </a:xfrm>
          <a:prstGeom prst="curvedDownArrow">
            <a:avLst/>
          </a:prstGeom>
          <a:solidFill>
            <a:srgbClr val="C0000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15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4D8808-3E03-A509-4D65-C6748CCE7E5A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86D82AAA-DAA8-48C5-C4B3-9F4F6FA04E7D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910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1BD5FF-ED68-1A4F-0D45-D638D41DA71E}"/>
              </a:ext>
            </a:extLst>
          </p:cNvPr>
          <p:cNvSpPr/>
          <p:nvPr/>
        </p:nvSpPr>
        <p:spPr>
          <a:xfrm>
            <a:off x="18762109" y="6515100"/>
            <a:ext cx="4457700" cy="2174847"/>
          </a:xfrm>
          <a:prstGeom prst="rect">
            <a:avLst/>
          </a:prstGeom>
          <a:solidFill>
            <a:srgbClr val="355B6E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EXERCISE 3">
            <a:extLst>
              <a:ext uri="{FF2B5EF4-FFF2-40B4-BE49-F238E27FC236}">
                <a16:creationId xmlns:a16="http://schemas.microsoft.com/office/drawing/2014/main" id="{3CA6DE10-C5C9-CC76-7B2C-8019E6AD8707}"/>
              </a:ext>
            </a:extLst>
          </p:cNvPr>
          <p:cNvSpPr txBox="1"/>
          <p:nvPr/>
        </p:nvSpPr>
        <p:spPr>
          <a:xfrm>
            <a:off x="18325766" y="6551237"/>
            <a:ext cx="5330387" cy="1548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EXERCISE </a:t>
            </a:r>
            <a:r>
              <a:rPr lang="en-US" dirty="0"/>
              <a:t>3</a:t>
            </a:r>
            <a:endParaRPr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300428-1CE3-6E37-7FE1-60B4765CA637}"/>
              </a:ext>
            </a:extLst>
          </p:cNvPr>
          <p:cNvGrpSpPr/>
          <p:nvPr/>
        </p:nvGrpSpPr>
        <p:grpSpPr>
          <a:xfrm>
            <a:off x="9777393" y="5848853"/>
            <a:ext cx="1331012" cy="1397147"/>
            <a:chOff x="4970473" y="771366"/>
            <a:chExt cx="1331012" cy="1397147"/>
          </a:xfrm>
        </p:grpSpPr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E9871B4E-DF58-9D11-FB56-8EDDD4D9256F}"/>
                </a:ext>
              </a:extLst>
            </p:cNvPr>
            <p:cNvSpPr/>
            <p:nvPr/>
          </p:nvSpPr>
          <p:spPr>
            <a:xfrm>
              <a:off x="4970473" y="771366"/>
              <a:ext cx="1331012" cy="1331012"/>
            </a:xfrm>
            <a:prstGeom prst="ellipse">
              <a:avLst/>
            </a:prstGeom>
            <a:solidFill>
              <a:srgbClr val="355B6E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1" name="3">
              <a:extLst>
                <a:ext uri="{FF2B5EF4-FFF2-40B4-BE49-F238E27FC236}">
                  <a16:creationId xmlns:a16="http://schemas.microsoft.com/office/drawing/2014/main" id="{544551B8-0A78-ABBE-B038-7E14D533B2F5}"/>
                </a:ext>
              </a:extLst>
            </p:cNvPr>
            <p:cNvSpPr txBox="1"/>
            <p:nvPr/>
          </p:nvSpPr>
          <p:spPr>
            <a:xfrm>
              <a:off x="5340941" y="871719"/>
              <a:ext cx="708145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</p:grpSp>
      <p:sp>
        <p:nvSpPr>
          <p:cNvPr id="12" name="Oval 9">
            <a:extLst>
              <a:ext uri="{FF2B5EF4-FFF2-40B4-BE49-F238E27FC236}">
                <a16:creationId xmlns:a16="http://schemas.microsoft.com/office/drawing/2014/main" id="{F97FC78C-4C0B-189F-EB52-F4D9C92C4819}"/>
              </a:ext>
            </a:extLst>
          </p:cNvPr>
          <p:cNvSpPr/>
          <p:nvPr/>
        </p:nvSpPr>
        <p:spPr>
          <a:xfrm>
            <a:off x="12544425" y="7356444"/>
            <a:ext cx="1381125" cy="1331012"/>
          </a:xfrm>
          <a:prstGeom prst="ellipse">
            <a:avLst/>
          </a:prstGeom>
          <a:solidFill>
            <a:srgbClr val="BFBFB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" name="4">
            <a:extLst>
              <a:ext uri="{FF2B5EF4-FFF2-40B4-BE49-F238E27FC236}">
                <a16:creationId xmlns:a16="http://schemas.microsoft.com/office/drawing/2014/main" id="{EF0EC3A3-C709-11A5-045E-A038271137A7}"/>
              </a:ext>
            </a:extLst>
          </p:cNvPr>
          <p:cNvSpPr txBox="1"/>
          <p:nvPr/>
        </p:nvSpPr>
        <p:spPr>
          <a:xfrm>
            <a:off x="12917485" y="7404509"/>
            <a:ext cx="567761" cy="1331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6" name="Oval 25">
            <a:extLst>
              <a:ext uri="{FF2B5EF4-FFF2-40B4-BE49-F238E27FC236}">
                <a16:creationId xmlns:a16="http://schemas.microsoft.com/office/drawing/2014/main" id="{AEB054D9-37F9-9A19-6367-CCD5B8827829}"/>
              </a:ext>
            </a:extLst>
          </p:cNvPr>
          <p:cNvSpPr/>
          <p:nvPr/>
        </p:nvSpPr>
        <p:spPr>
          <a:xfrm>
            <a:off x="8462554" y="6950139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CC79CF7A-A1A2-5A89-DC9A-078882B2F896}"/>
              </a:ext>
            </a:extLst>
          </p:cNvPr>
          <p:cNvSpPr/>
          <p:nvPr/>
        </p:nvSpPr>
        <p:spPr>
          <a:xfrm>
            <a:off x="12308170" y="7941082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" name="Oval 25">
            <a:extLst>
              <a:ext uri="{FF2B5EF4-FFF2-40B4-BE49-F238E27FC236}">
                <a16:creationId xmlns:a16="http://schemas.microsoft.com/office/drawing/2014/main" id="{206F542B-6EA8-D34C-4D4E-E2C48523C369}"/>
              </a:ext>
            </a:extLst>
          </p:cNvPr>
          <p:cNvSpPr/>
          <p:nvPr/>
        </p:nvSpPr>
        <p:spPr>
          <a:xfrm>
            <a:off x="7331486" y="6463462"/>
            <a:ext cx="160271" cy="158315"/>
          </a:xfrm>
          <a:prstGeom prst="ellipse">
            <a:avLst/>
          </a:prstGeom>
          <a:solidFill>
            <a:srgbClr val="355B6E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73553219-B718-2361-DB47-1ED0AC81BE2D}"/>
              </a:ext>
            </a:extLst>
          </p:cNvPr>
          <p:cNvSpPr/>
          <p:nvPr/>
        </p:nvSpPr>
        <p:spPr>
          <a:xfrm>
            <a:off x="9528386" y="6444506"/>
            <a:ext cx="160271" cy="158315"/>
          </a:xfrm>
          <a:prstGeom prst="ellipse">
            <a:avLst/>
          </a:prstGeom>
          <a:solidFill>
            <a:srgbClr val="355B6E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8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5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26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9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7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30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1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2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3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34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 (</a:t>
              </a:r>
              <a:r>
                <a:rPr u="sng">
                  <a:hlinkClick r:id="rId4"/>
                </a:rPr>
                <a:t>https://cran.r-project.org/</a:t>
              </a:r>
              <a:r>
                <a:t>)</a:t>
              </a:r>
            </a:p>
          </p:txBody>
        </p:sp>
        <p:sp>
          <p:nvSpPr>
            <p:cNvPr id="135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and install the newest version of R-studio (</a:t>
              </a:r>
              <a:r>
                <a:rPr u="sng">
                  <a:hlinkClick r:id="rId5"/>
                </a:rPr>
                <a:t>http://www.rstudio.com/download</a:t>
              </a:r>
              <a:r>
                <a:t>)</a:t>
              </a:r>
            </a:p>
          </p:txBody>
        </p:sp>
        <p:sp>
          <p:nvSpPr>
            <p:cNvPr id="136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6"/>
                </a:rPr>
                <a:t>https://github.com/Center-for-Health-Data-Science/FromExceltoR</a:t>
              </a:r>
              <a:r>
                <a:t> </a:t>
              </a:r>
            </a:p>
          </p:txBody>
        </p:sp>
      </p:grpSp>
      <p:pic>
        <p:nvPicPr>
          <p:cNvPr id="138" name="91on5Tt+MVL.jpg" descr="91on5Tt+MVL.jpg"/>
          <p:cNvPicPr>
            <a:picLocks noChangeAspect="1"/>
          </p:cNvPicPr>
          <p:nvPr/>
        </p:nvPicPr>
        <p:blipFill>
          <a:blip r:embed="rId7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9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0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1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42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43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</a:t>
            </a:r>
            <a:r>
              <a:rPr lang="en-US" sz="2900" dirty="0"/>
              <a:t>8</a:t>
            </a:r>
            <a:r>
              <a:rPr sz="2900" dirty="0"/>
              <a:t>.</a:t>
            </a:r>
            <a:r>
              <a:rPr lang="en-US" sz="2900" dirty="0"/>
              <a:t>3</a:t>
            </a:r>
            <a:r>
              <a:rPr sz="2900" dirty="0"/>
              <a:t>0-16.</a:t>
            </a:r>
            <a:r>
              <a:rPr lang="en-US" sz="2900" dirty="0"/>
              <a:t>00</a:t>
            </a:r>
            <a:r>
              <a:rPr sz="2900" dirty="0"/>
              <a:t>. There will be coffee breaks, we promise</a:t>
            </a:r>
          </a:p>
        </p:txBody>
      </p:sp>
      <p:sp>
        <p:nvSpPr>
          <p:cNvPr id="144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course is build on hands-on presentations (.R, .Rmd) &amp; exercises</a:t>
            </a:r>
          </a:p>
        </p:txBody>
      </p:sp>
      <p:sp>
        <p:nvSpPr>
          <p:cNvPr id="145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01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198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199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20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02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203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204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205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206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7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8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09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0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1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2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13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214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217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215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6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18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9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0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30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222" name="Fig2.png" descr="Fig2.png"/>
            <p:cNvPicPr>
              <a:picLocks noChangeAspect="1"/>
            </p:cNvPicPr>
            <p:nvPr/>
          </p:nvPicPr>
          <p:blipFill>
            <a:blip r:embed="rId3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3" name="Fig2.png" descr="Fig2.png"/>
            <p:cNvPicPr>
              <a:picLocks/>
            </p:cNvPicPr>
            <p:nvPr/>
          </p:nvPicPr>
          <p:blipFill>
            <a:blip r:embed="rId4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4" name="Fig1.png" descr="Fig1.png"/>
            <p:cNvPicPr>
              <a:picLocks noChangeAspect="1"/>
            </p:cNvPicPr>
            <p:nvPr/>
          </p:nvPicPr>
          <p:blipFill>
            <a:blip r:embed="rId5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5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6" name="Fig1.png" descr="Fig1.png"/>
            <p:cNvPicPr>
              <a:picLocks noChangeAspect="1"/>
            </p:cNvPicPr>
            <p:nvPr/>
          </p:nvPicPr>
          <p:blipFill>
            <a:blip r:embed="rId5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7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28" name="Fig1.png" descr="Fig1.png"/>
            <p:cNvPicPr>
              <a:picLocks noChangeAspect="1"/>
            </p:cNvPicPr>
            <p:nvPr/>
          </p:nvPicPr>
          <p:blipFill>
            <a:blip r:embed="rId6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9" name="Fig2.png" descr="Fig2.png"/>
            <p:cNvPicPr>
              <a:picLocks noChangeAspect="1"/>
            </p:cNvPicPr>
            <p:nvPr/>
          </p:nvPicPr>
          <p:blipFill>
            <a:blip r:embed="rId7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31" name="16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37" name="Group"/>
          <p:cNvGrpSpPr/>
          <p:nvPr/>
        </p:nvGrpSpPr>
        <p:grpSpPr>
          <a:xfrm>
            <a:off x="608383" y="901776"/>
            <a:ext cx="8182883" cy="3393033"/>
            <a:chOff x="0" y="0"/>
            <a:chExt cx="8182882" cy="3393032"/>
          </a:xfrm>
        </p:grpSpPr>
        <p:sp>
          <p:nvSpPr>
            <p:cNvPr id="1234" name="GGPLOT2…"/>
            <p:cNvSpPr txBox="1"/>
            <p:nvPr/>
          </p:nvSpPr>
          <p:spPr>
            <a:xfrm>
              <a:off x="0" y="1211878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235" name="Line"/>
            <p:cNvSpPr/>
            <p:nvPr/>
          </p:nvSpPr>
          <p:spPr>
            <a:xfrm>
              <a:off x="88271" y="229833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6" name="http://tutorials.iq.harvard.edu/R/Rgraphics/Rgraphics.html"/>
            <p:cNvSpPr txBox="1"/>
            <p:nvPr/>
          </p:nvSpPr>
          <p:spPr>
            <a:xfrm>
              <a:off x="1631404" y="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23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46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239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45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240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1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2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43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44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254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247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53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248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grpSp>
            <p:nvGrpSpPr>
              <p:cNvPr id="1252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249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0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251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261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255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0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256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7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58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+ geom_boxplot()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59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268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262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67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263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4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5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266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275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269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74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270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1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2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273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280" name="Group"/>
          <p:cNvGrpSpPr/>
          <p:nvPr/>
        </p:nvGrpSpPr>
        <p:grpSpPr>
          <a:xfrm>
            <a:off x="10045699" y="12399273"/>
            <a:ext cx="15427469" cy="609958"/>
            <a:chOff x="0" y="0"/>
            <a:chExt cx="15427467" cy="609957"/>
          </a:xfrm>
        </p:grpSpPr>
        <p:sp>
          <p:nvSpPr>
            <p:cNvPr id="1276" name="Line"/>
            <p:cNvSpPr/>
            <p:nvPr/>
          </p:nvSpPr>
          <p:spPr>
            <a:xfrm>
              <a:off x="4237726" y="34530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77" name="Oval 21"/>
            <p:cNvSpPr/>
            <p:nvPr/>
          </p:nvSpPr>
          <p:spPr>
            <a:xfrm rot="5400000" flipH="1">
              <a:off x="4066732" y="243885"/>
              <a:ext cx="202827" cy="202833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8" name="+ theme_minimal()"/>
            <p:cNvSpPr txBox="1"/>
            <p:nvPr/>
          </p:nvSpPr>
          <p:spPr>
            <a:xfrm>
              <a:off x="6602447" y="0"/>
              <a:ext cx="8825021" cy="609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279" name="BACKGROUND"/>
            <p:cNvSpPr txBox="1"/>
            <p:nvPr/>
          </p:nvSpPr>
          <p:spPr>
            <a:xfrm>
              <a:off x="0" y="44450"/>
              <a:ext cx="401331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pic>
        <p:nvPicPr>
          <p:cNvPr id="1281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282" name="17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283" name="plot1.pdf" descr="plot1.pdf"/>
          <p:cNvPicPr>
            <a:picLocks/>
          </p:cNvPicPr>
          <p:nvPr/>
        </p:nvPicPr>
        <p:blipFill>
          <a:blip r:embed="rId4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4" name="plot2.pdf" descr="plot2.pdf"/>
          <p:cNvPicPr>
            <a:picLocks/>
          </p:cNvPicPr>
          <p:nvPr/>
        </p:nvPicPr>
        <p:blipFill>
          <a:blip r:embed="rId5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7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285" name="plot3.pdf" descr="plot3.pdf"/>
            <p:cNvPicPr>
              <a:picLocks/>
            </p:cNvPicPr>
            <p:nvPr/>
          </p:nvPicPr>
          <p:blipFill>
            <a:blip r:embed="rId6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6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0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288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89" name="plot5.pdf" descr="plot5.pdf"/>
            <p:cNvPicPr>
              <a:picLocks/>
            </p:cNvPicPr>
            <p:nvPr/>
          </p:nvPicPr>
          <p:blipFill>
            <a:blip r:embed="rId7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6" grpId="1" animBg="1" advAuto="0"/>
      <p:bldP spid="1254" grpId="2" animBg="1" advAuto="0"/>
      <p:bldP spid="1261" grpId="3" animBg="1" advAuto="0"/>
      <p:bldP spid="1268" grpId="5" animBg="1" advAuto="0"/>
      <p:bldP spid="1275" grpId="7" animBg="1" advAuto="0"/>
      <p:bldP spid="1280" grpId="8" animBg="1" advAuto="0"/>
      <p:bldP spid="1284" grpId="4" animBg="1" advAuto="0"/>
      <p:bldP spid="1287" grpId="6" animBg="1" advAuto="0"/>
      <p:bldP spid="1290" grpId="9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55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356" name="Screenshot 2020-09-11 at 13.57.58 (2).png" descr="Screenshot 2020-09-11 at 13.57.58 (2).png"/>
          <p:cNvPicPr>
            <a:picLocks noChangeAspect="1"/>
          </p:cNvPicPr>
          <p:nvPr/>
        </p:nvPicPr>
        <p:blipFill>
          <a:blip r:embed="rId3"/>
          <a:srcRect l="9274" t="5556"/>
          <a:stretch>
            <a:fillRect/>
          </a:stretch>
        </p:blipFill>
        <p:spPr>
          <a:xfrm>
            <a:off x="-3388015" y="15752991"/>
            <a:ext cx="8636055" cy="5643285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17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61" name="Group"/>
          <p:cNvGrpSpPr/>
          <p:nvPr/>
        </p:nvGrpSpPr>
        <p:grpSpPr>
          <a:xfrm>
            <a:off x="7959784" y="1016314"/>
            <a:ext cx="9176350" cy="2407791"/>
            <a:chOff x="0" y="0"/>
            <a:chExt cx="9176349" cy="2407789"/>
          </a:xfrm>
        </p:grpSpPr>
        <p:sp>
          <p:nvSpPr>
            <p:cNvPr id="1358" name="GGPLOT CHEAT SHEET"/>
            <p:cNvSpPr txBox="1"/>
            <p:nvPr/>
          </p:nvSpPr>
          <p:spPr>
            <a:xfrm>
              <a:off x="308955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359" name="https://rstudio.com/wp-content/uploads/2016/11/ggplot2-cheatsheet-2.1.pdf"/>
            <p:cNvSpPr txBox="1"/>
            <p:nvPr/>
          </p:nvSpPr>
          <p:spPr>
            <a:xfrm>
              <a:off x="1761893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360" name="Line"/>
            <p:cNvSpPr/>
            <p:nvPr/>
          </p:nvSpPr>
          <p:spPr>
            <a:xfrm>
              <a:off x="0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66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362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3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4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365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376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367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8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69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0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371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2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3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4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5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7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378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379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80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381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geom_point()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geom_line()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geom_boxplot()</a:t>
            </a:r>
          </a:p>
        </p:txBody>
      </p:sp>
      <p:sp>
        <p:nvSpPr>
          <p:cNvPr id="1382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geom_density()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geom_histogram()</a:t>
            </a:r>
          </a:p>
        </p:txBody>
      </p:sp>
      <p:sp>
        <p:nvSpPr>
          <p:cNvPr id="1383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384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ggplot(data = my.data, aes(x = x.var, y = y.var))</a:t>
            </a:r>
          </a:p>
        </p:txBody>
      </p:sp>
      <p:sp>
        <p:nvSpPr>
          <p:cNvPr id="1385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386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387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color = “green”</a:t>
            </a:r>
            <a:r>
              <a:t>))</a:t>
            </a:r>
          </a:p>
        </p:txBody>
      </p:sp>
      <p:sp>
        <p:nvSpPr>
          <p:cNvPr id="1388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ggplot(…, aes(…, </a:t>
            </a:r>
            <a:r>
              <a:rPr b="1"/>
              <a:t>fill = group.var</a:t>
            </a:r>
            <a:r>
              <a:t>))</a:t>
            </a:r>
          </a:p>
        </p:txBody>
      </p:sp>
      <p:sp>
        <p:nvSpPr>
          <p:cNvPr id="1389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390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391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392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393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394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395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396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397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398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399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98" name="Group"/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295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EXERCISE </a:t>
              </a:r>
              <a:r>
                <a:rPr lang="en-US" dirty="0"/>
                <a:t>4</a:t>
              </a:r>
              <a:endParaRPr dirty="0"/>
            </a:p>
          </p:txBody>
        </p:sp>
        <p:sp>
          <p:nvSpPr>
            <p:cNvPr id="1296" name="GGPLOT2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GGPLOT2</a:t>
              </a:r>
            </a:p>
          </p:txBody>
        </p:sp>
        <p:sp>
          <p:nvSpPr>
            <p:cNvPr id="1297" name="Line"/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Oval 9">
            <a:extLst>
              <a:ext uri="{FF2B5EF4-FFF2-40B4-BE49-F238E27FC236}">
                <a16:creationId xmlns:a16="http://schemas.microsoft.com/office/drawing/2014/main" id="{CB67802B-97D5-7B4C-7075-63579D8B31E1}"/>
              </a:ext>
            </a:extLst>
          </p:cNvPr>
          <p:cNvSpPr/>
          <p:nvPr/>
        </p:nvSpPr>
        <p:spPr>
          <a:xfrm>
            <a:off x="10589413" y="8118443"/>
            <a:ext cx="1331012" cy="1331013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299" name="Line 18"/>
          <p:cNvSpPr/>
          <p:nvPr/>
        </p:nvSpPr>
        <p:spPr>
          <a:xfrm>
            <a:off x="4734210" y="7146840"/>
            <a:ext cx="7794787" cy="1"/>
          </a:xfrm>
          <a:prstGeom prst="lin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1" name="Oval 14"/>
          <p:cNvSpPr/>
          <p:nvPr/>
        </p:nvSpPr>
        <p:spPr>
          <a:xfrm>
            <a:off x="12512055" y="6289814"/>
            <a:ext cx="1667186" cy="1669141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2" name="Oval 27"/>
          <p:cNvSpPr/>
          <p:nvPr/>
        </p:nvSpPr>
        <p:spPr>
          <a:xfrm>
            <a:off x="4302930" y="7086469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3" name="Oval 28"/>
          <p:cNvSpPr/>
          <p:nvPr/>
        </p:nvSpPr>
        <p:spPr>
          <a:xfrm>
            <a:off x="5757412" y="7092083"/>
            <a:ext cx="160270" cy="158315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4" name="Oval 29"/>
          <p:cNvSpPr/>
          <p:nvPr/>
        </p:nvSpPr>
        <p:spPr>
          <a:xfrm>
            <a:off x="8198883" y="7086469"/>
            <a:ext cx="158315" cy="158316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5" name="Oval 10"/>
          <p:cNvSpPr/>
          <p:nvPr/>
        </p:nvSpPr>
        <p:spPr>
          <a:xfrm>
            <a:off x="8327236" y="9429908"/>
            <a:ext cx="1331012" cy="133687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6" name="Oval 15"/>
          <p:cNvSpPr/>
          <p:nvPr/>
        </p:nvSpPr>
        <p:spPr>
          <a:xfrm>
            <a:off x="8159150" y="9261822"/>
            <a:ext cx="1667186" cy="1673048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7" name="Freeform 20"/>
          <p:cNvSpPr/>
          <p:nvPr/>
        </p:nvSpPr>
        <p:spPr>
          <a:xfrm>
            <a:off x="4809145" y="8220077"/>
            <a:ext cx="3350005" cy="1876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8" name="Oval 33"/>
          <p:cNvSpPr/>
          <p:nvPr/>
        </p:nvSpPr>
        <p:spPr>
          <a:xfrm>
            <a:off x="4639103" y="8139942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09" name="Oval 34"/>
          <p:cNvSpPr/>
          <p:nvPr/>
        </p:nvSpPr>
        <p:spPr>
          <a:xfrm>
            <a:off x="6925861" y="9289185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0" name="Oval 35"/>
          <p:cNvSpPr/>
          <p:nvPr/>
        </p:nvSpPr>
        <p:spPr>
          <a:xfrm>
            <a:off x="8079014" y="10016256"/>
            <a:ext cx="158316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2" name="Oval 13"/>
          <p:cNvSpPr/>
          <p:nvPr/>
        </p:nvSpPr>
        <p:spPr>
          <a:xfrm>
            <a:off x="10412682" y="7958175"/>
            <a:ext cx="1667186" cy="1669141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3" name="Freeform 19"/>
          <p:cNvSpPr/>
          <p:nvPr/>
        </p:nvSpPr>
        <p:spPr>
          <a:xfrm>
            <a:off x="4132890" y="7696272"/>
            <a:ext cx="6279794" cy="1096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4" name="Oval 30"/>
          <p:cNvSpPr/>
          <p:nvPr/>
        </p:nvSpPr>
        <p:spPr>
          <a:xfrm>
            <a:off x="3964803" y="7610275"/>
            <a:ext cx="160271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5" name="Oval 31"/>
          <p:cNvSpPr/>
          <p:nvPr/>
        </p:nvSpPr>
        <p:spPr>
          <a:xfrm>
            <a:off x="7304716" y="7616138"/>
            <a:ext cx="160271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6" name="Oval 32"/>
          <p:cNvSpPr/>
          <p:nvPr/>
        </p:nvSpPr>
        <p:spPr>
          <a:xfrm>
            <a:off x="10326685" y="8712609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7" name="Freeform 17"/>
          <p:cNvSpPr/>
          <p:nvPr/>
        </p:nvSpPr>
        <p:spPr>
          <a:xfrm>
            <a:off x="4062528" y="5742442"/>
            <a:ext cx="5886938" cy="898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8" name="Oval 7"/>
          <p:cNvSpPr/>
          <p:nvPr/>
        </p:nvSpPr>
        <p:spPr>
          <a:xfrm>
            <a:off x="10146046" y="5097333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19" name="Oval 12"/>
          <p:cNvSpPr/>
          <p:nvPr/>
        </p:nvSpPr>
        <p:spPr>
          <a:xfrm>
            <a:off x="9977960" y="4928269"/>
            <a:ext cx="1667186" cy="1669141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0" name="Oval 24"/>
          <p:cNvSpPr/>
          <p:nvPr/>
        </p:nvSpPr>
        <p:spPr>
          <a:xfrm>
            <a:off x="3894441" y="6556800"/>
            <a:ext cx="160271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1" name="Oval 25"/>
          <p:cNvSpPr/>
          <p:nvPr/>
        </p:nvSpPr>
        <p:spPr>
          <a:xfrm>
            <a:off x="7552466" y="5670982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2" name="Oval 26"/>
          <p:cNvSpPr/>
          <p:nvPr/>
        </p:nvSpPr>
        <p:spPr>
          <a:xfrm>
            <a:off x="9886043" y="5670982"/>
            <a:ext cx="164179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3" name="Oval 6"/>
          <p:cNvSpPr/>
          <p:nvPr/>
        </p:nvSpPr>
        <p:spPr>
          <a:xfrm>
            <a:off x="8060428" y="3788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4" name="Oval 11"/>
          <p:cNvSpPr/>
          <p:nvPr/>
        </p:nvSpPr>
        <p:spPr>
          <a:xfrm>
            <a:off x="7892341" y="3620536"/>
            <a:ext cx="1667185" cy="1669138"/>
          </a:xfrm>
          <a:prstGeom prst="ellipse">
            <a:avLst/>
          </a:pr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5" name="Freeform 16"/>
          <p:cNvSpPr/>
          <p:nvPr/>
        </p:nvSpPr>
        <p:spPr>
          <a:xfrm>
            <a:off x="4979440" y="4491135"/>
            <a:ext cx="2927218" cy="1669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noFill/>
          <a:ln w="14288" cap="rnd">
            <a:solidFill>
              <a:srgbClr val="80808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6" name="Freeform 21"/>
          <p:cNvSpPr/>
          <p:nvPr/>
        </p:nvSpPr>
        <p:spPr>
          <a:xfrm>
            <a:off x="4510166" y="6032453"/>
            <a:ext cx="160150" cy="157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29" h="18125" extrusionOk="0">
                <a:moveTo>
                  <a:pt x="11906" y="17702"/>
                </a:moveTo>
                <a:cubicBezTo>
                  <a:pt x="4706" y="19862"/>
                  <a:pt x="-1386" y="13382"/>
                  <a:pt x="276" y="6362"/>
                </a:cubicBezTo>
                <a:cubicBezTo>
                  <a:pt x="1383" y="3662"/>
                  <a:pt x="3599" y="962"/>
                  <a:pt x="6922" y="422"/>
                </a:cubicBezTo>
                <a:cubicBezTo>
                  <a:pt x="14122" y="-1738"/>
                  <a:pt x="20214" y="4742"/>
                  <a:pt x="18552" y="11762"/>
                </a:cubicBezTo>
                <a:cubicBezTo>
                  <a:pt x="17445" y="14462"/>
                  <a:pt x="15229" y="17162"/>
                  <a:pt x="11906" y="17702"/>
                </a:cubicBezTo>
                <a:close/>
              </a:path>
            </a:pathLst>
          </a:custGeom>
          <a:solidFill>
            <a:srgbClr val="436C6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27" name="1"/>
          <p:cNvSpPr txBox="1"/>
          <p:nvPr/>
        </p:nvSpPr>
        <p:spPr>
          <a:xfrm>
            <a:off x="8442054" y="3823725"/>
            <a:ext cx="567761" cy="12657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328" name="2"/>
          <p:cNvSpPr txBox="1"/>
          <p:nvPr/>
        </p:nvSpPr>
        <p:spPr>
          <a:xfrm>
            <a:off x="10518932" y="5131551"/>
            <a:ext cx="567761" cy="129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330" name="4"/>
          <p:cNvSpPr txBox="1"/>
          <p:nvPr/>
        </p:nvSpPr>
        <p:spPr>
          <a:xfrm>
            <a:off x="10942635" y="8166509"/>
            <a:ext cx="567761" cy="1331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331" name="5"/>
          <p:cNvSpPr txBox="1"/>
          <p:nvPr/>
        </p:nvSpPr>
        <p:spPr>
          <a:xfrm>
            <a:off x="8697378" y="9476129"/>
            <a:ext cx="567761" cy="129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332" name="Oval 23"/>
          <p:cNvSpPr/>
          <p:nvPr/>
        </p:nvSpPr>
        <p:spPr>
          <a:xfrm>
            <a:off x="7798136" y="4413071"/>
            <a:ext cx="160270" cy="16026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333" name="Freeform 395"/>
          <p:cNvSpPr/>
          <p:nvPr/>
        </p:nvSpPr>
        <p:spPr>
          <a:xfrm>
            <a:off x="1596400" y="5869285"/>
            <a:ext cx="3585943" cy="2510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21600"/>
                </a:moveTo>
                <a:cubicBezTo>
                  <a:pt x="316" y="21600"/>
                  <a:pt x="316" y="21600"/>
                  <a:pt x="316" y="21600"/>
                </a:cubicBezTo>
                <a:cubicBezTo>
                  <a:pt x="158" y="21600"/>
                  <a:pt x="0" y="21402"/>
                  <a:pt x="0" y="21137"/>
                </a:cubicBezTo>
                <a:cubicBezTo>
                  <a:pt x="0" y="1025"/>
                  <a:pt x="0" y="1025"/>
                  <a:pt x="0" y="1025"/>
                </a:cubicBezTo>
                <a:cubicBezTo>
                  <a:pt x="0" y="463"/>
                  <a:pt x="316" y="0"/>
                  <a:pt x="699" y="0"/>
                </a:cubicBezTo>
                <a:cubicBezTo>
                  <a:pt x="20901" y="0"/>
                  <a:pt x="20901" y="0"/>
                  <a:pt x="20901" y="0"/>
                </a:cubicBezTo>
                <a:cubicBezTo>
                  <a:pt x="21284" y="0"/>
                  <a:pt x="21600" y="463"/>
                  <a:pt x="21600" y="1025"/>
                </a:cubicBezTo>
                <a:cubicBezTo>
                  <a:pt x="21600" y="21137"/>
                  <a:pt x="21600" y="21137"/>
                  <a:pt x="21600" y="21137"/>
                </a:cubicBezTo>
                <a:cubicBezTo>
                  <a:pt x="21600" y="21402"/>
                  <a:pt x="21442" y="21600"/>
                  <a:pt x="21284" y="21600"/>
                </a:cubicBezTo>
                <a:close/>
              </a:path>
            </a:pathLst>
          </a:custGeom>
          <a:solidFill>
            <a:srgbClr val="738DA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4" name="Freeform 396"/>
          <p:cNvSpPr/>
          <p:nvPr/>
        </p:nvSpPr>
        <p:spPr>
          <a:xfrm>
            <a:off x="1596400" y="8272155"/>
            <a:ext cx="3585943" cy="107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0" y="10800"/>
                  <a:pt x="0" y="10800"/>
                </a:cubicBezTo>
                <a:cubicBezTo>
                  <a:pt x="0" y="16971"/>
                  <a:pt x="158" y="21600"/>
                  <a:pt x="316" y="21600"/>
                </a:cubicBezTo>
                <a:cubicBezTo>
                  <a:pt x="21284" y="21600"/>
                  <a:pt x="21284" y="21600"/>
                  <a:pt x="21284" y="21600"/>
                </a:cubicBezTo>
                <a:cubicBezTo>
                  <a:pt x="21442" y="21600"/>
                  <a:pt x="21600" y="16971"/>
                  <a:pt x="21600" y="10800"/>
                </a:cubicBezTo>
                <a:cubicBezTo>
                  <a:pt x="21600" y="0"/>
                  <a:pt x="21600" y="0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809DC4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5" name="Rectangle 397"/>
          <p:cNvSpPr/>
          <p:nvPr/>
        </p:nvSpPr>
        <p:spPr>
          <a:xfrm>
            <a:off x="1740025" y="6047097"/>
            <a:ext cx="3300254" cy="212413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6" name="Freeform 398"/>
          <p:cNvSpPr/>
          <p:nvPr/>
        </p:nvSpPr>
        <p:spPr>
          <a:xfrm>
            <a:off x="1193626" y="8390697"/>
            <a:ext cx="4393053" cy="65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405" y="21600"/>
                  <a:pt x="2741" y="21600"/>
                </a:cubicBezTo>
                <a:cubicBezTo>
                  <a:pt x="5096" y="21600"/>
                  <a:pt x="16504" y="21600"/>
                  <a:pt x="18840" y="21600"/>
                </a:cubicBezTo>
                <a:cubicBezTo>
                  <a:pt x="21195" y="21600"/>
                  <a:pt x="21600" y="0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7" name="Rectangle 399"/>
          <p:cNvSpPr/>
          <p:nvPr/>
        </p:nvSpPr>
        <p:spPr>
          <a:xfrm>
            <a:off x="1193626" y="8363465"/>
            <a:ext cx="4393053" cy="27234"/>
          </a:xfrm>
          <a:prstGeom prst="rect">
            <a:avLst/>
          </a:prstGeom>
          <a:solidFill>
            <a:srgbClr val="86A4CD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8" name="Oval"/>
          <p:cNvSpPr/>
          <p:nvPr/>
        </p:nvSpPr>
        <p:spPr>
          <a:xfrm>
            <a:off x="2287712" y="6681904"/>
            <a:ext cx="785398" cy="780612"/>
          </a:xfrm>
          <a:prstGeom prst="ellipse">
            <a:avLst/>
          </a:prstGeom>
          <a:solidFill>
            <a:srgbClr val="738DAF"/>
          </a:solidFill>
          <a:ln w="12700" cap="flat">
            <a:noFill/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339" name="Oval"/>
          <p:cNvSpPr/>
          <p:nvPr/>
        </p:nvSpPr>
        <p:spPr>
          <a:xfrm>
            <a:off x="2431831" y="6717464"/>
            <a:ext cx="497161" cy="292106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 cap="flat">
            <a:noFill/>
            <a:miter lim="400000"/>
          </a:ln>
          <a:effectLst>
            <a:reflection stA="50000" endPos="40000" dir="5400000" sy="-100000" algn="bl" rotWithShape="0"/>
          </a:effectLst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340" name="R"/>
          <p:cNvSpPr txBox="1"/>
          <p:nvPr/>
        </p:nvSpPr>
        <p:spPr>
          <a:xfrm>
            <a:off x="2472371" y="6646609"/>
            <a:ext cx="493840" cy="7464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44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</a:t>
            </a:r>
          </a:p>
        </p:txBody>
      </p:sp>
      <p:sp>
        <p:nvSpPr>
          <p:cNvPr id="1341" name="Studio"/>
          <p:cNvSpPr txBox="1"/>
          <p:nvPr/>
        </p:nvSpPr>
        <p:spPr>
          <a:xfrm>
            <a:off x="3091873" y="6717464"/>
            <a:ext cx="1219284" cy="7319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3000">
                <a:solidFill>
                  <a:srgbClr val="576B8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Studio</a:t>
            </a:r>
          </a:p>
        </p:txBody>
      </p:sp>
      <p:sp>
        <p:nvSpPr>
          <p:cNvPr id="1342" name="Oval 25"/>
          <p:cNvSpPr/>
          <p:nvPr/>
        </p:nvSpPr>
        <p:spPr>
          <a:xfrm>
            <a:off x="6416712" y="4415024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351" name="Group"/>
          <p:cNvGrpSpPr/>
          <p:nvPr/>
        </p:nvGrpSpPr>
        <p:grpSpPr>
          <a:xfrm>
            <a:off x="13315600" y="8489114"/>
            <a:ext cx="1558148" cy="2762539"/>
            <a:chOff x="0" y="269505"/>
            <a:chExt cx="1558146" cy="2762537"/>
          </a:xfrm>
        </p:grpSpPr>
        <p:sp>
          <p:nvSpPr>
            <p:cNvPr id="1343" name="ggplot2…"/>
            <p:cNvSpPr/>
            <p:nvPr/>
          </p:nvSpPr>
          <p:spPr>
            <a:xfrm>
              <a:off x="288146" y="16065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Bar plot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Scatter plot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Boxplot</a:t>
              </a:r>
            </a:p>
            <a:p>
              <a:pPr lvl="1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…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Syntax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Aesthetics</a:t>
              </a:r>
            </a:p>
          </p:txBody>
        </p:sp>
        <p:sp>
          <p:nvSpPr>
            <p:cNvPr id="1344" name="Oval 23"/>
            <p:cNvSpPr/>
            <p:nvPr/>
          </p:nvSpPr>
          <p:spPr>
            <a:xfrm>
              <a:off x="0" y="2876549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5" name="Oval 23"/>
            <p:cNvSpPr/>
            <p:nvPr/>
          </p:nvSpPr>
          <p:spPr>
            <a:xfrm>
              <a:off x="0" y="269505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6" name="Oval 23"/>
            <p:cNvSpPr/>
            <p:nvPr/>
          </p:nvSpPr>
          <p:spPr>
            <a:xfrm>
              <a:off x="971559" y="659660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7" name="Oval 23"/>
            <p:cNvSpPr/>
            <p:nvPr/>
          </p:nvSpPr>
          <p:spPr>
            <a:xfrm>
              <a:off x="971559" y="1124638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8" name="Oval 23"/>
            <p:cNvSpPr/>
            <p:nvPr/>
          </p:nvSpPr>
          <p:spPr>
            <a:xfrm>
              <a:off x="0" y="2415722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49" name="Oval 23"/>
            <p:cNvSpPr/>
            <p:nvPr/>
          </p:nvSpPr>
          <p:spPr>
            <a:xfrm>
              <a:off x="971559" y="1589616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0" name="Oval 23"/>
            <p:cNvSpPr/>
            <p:nvPr/>
          </p:nvSpPr>
          <p:spPr>
            <a:xfrm>
              <a:off x="971559" y="2054593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458D14D-7F90-B1B5-0776-0153FCFDABC9}"/>
              </a:ext>
            </a:extLst>
          </p:cNvPr>
          <p:cNvGrpSpPr/>
          <p:nvPr/>
        </p:nvGrpSpPr>
        <p:grpSpPr>
          <a:xfrm>
            <a:off x="12685723" y="6448266"/>
            <a:ext cx="1331012" cy="1397147"/>
            <a:chOff x="14057533" y="4339970"/>
            <a:chExt cx="1331012" cy="1397147"/>
          </a:xfrm>
        </p:grpSpPr>
        <p:sp>
          <p:nvSpPr>
            <p:cNvPr id="3" name="Oval 7">
              <a:extLst>
                <a:ext uri="{FF2B5EF4-FFF2-40B4-BE49-F238E27FC236}">
                  <a16:creationId xmlns:a16="http://schemas.microsoft.com/office/drawing/2014/main" id="{60E13B32-12B4-8127-DC88-C9C636B4F0C7}"/>
                </a:ext>
              </a:extLst>
            </p:cNvPr>
            <p:cNvSpPr/>
            <p:nvPr/>
          </p:nvSpPr>
          <p:spPr>
            <a:xfrm>
              <a:off x="14057533" y="4339970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29" name="3"/>
            <p:cNvSpPr txBox="1"/>
            <p:nvPr/>
          </p:nvSpPr>
          <p:spPr>
            <a:xfrm>
              <a:off x="14428001" y="4440323"/>
              <a:ext cx="708145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</p:grpSp>
      <p:sp>
        <p:nvSpPr>
          <p:cNvPr id="5" name="Oval 28">
            <a:extLst>
              <a:ext uri="{FF2B5EF4-FFF2-40B4-BE49-F238E27FC236}">
                <a16:creationId xmlns:a16="http://schemas.microsoft.com/office/drawing/2014/main" id="{AA95FD2C-782E-C7A8-8CB0-E5A2961FE866}"/>
              </a:ext>
            </a:extLst>
          </p:cNvPr>
          <p:cNvSpPr/>
          <p:nvPr/>
        </p:nvSpPr>
        <p:spPr>
          <a:xfrm>
            <a:off x="7308409" y="7614885"/>
            <a:ext cx="160270" cy="158315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9">
            <a:extLst>
              <a:ext uri="{FF2B5EF4-FFF2-40B4-BE49-F238E27FC236}">
                <a16:creationId xmlns:a16="http://schemas.microsoft.com/office/drawing/2014/main" id="{C74C5C9C-74CE-B31E-1ED4-333DB32C6C4B}"/>
              </a:ext>
            </a:extLst>
          </p:cNvPr>
          <p:cNvSpPr/>
          <p:nvPr/>
        </p:nvSpPr>
        <p:spPr>
          <a:xfrm>
            <a:off x="10329616" y="8714563"/>
            <a:ext cx="158315" cy="158316"/>
          </a:xfrm>
          <a:prstGeom prst="ellipse">
            <a:avLst/>
          </a:prstGeom>
          <a:solidFill>
            <a:srgbClr val="7893B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5">
            <a:extLst>
              <a:ext uri="{FF2B5EF4-FFF2-40B4-BE49-F238E27FC236}">
                <a16:creationId xmlns:a16="http://schemas.microsoft.com/office/drawing/2014/main" id="{6A4C0069-9841-D661-8238-E92CF42CBA55}"/>
              </a:ext>
            </a:extLst>
          </p:cNvPr>
          <p:cNvSpPr/>
          <p:nvPr/>
        </p:nvSpPr>
        <p:spPr>
          <a:xfrm>
            <a:off x="5758518" y="7092082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Oval 25">
            <a:extLst>
              <a:ext uri="{FF2B5EF4-FFF2-40B4-BE49-F238E27FC236}">
                <a16:creationId xmlns:a16="http://schemas.microsoft.com/office/drawing/2014/main" id="{91E1F444-FA5E-469C-17AA-0FAD795CC50F}"/>
              </a:ext>
            </a:extLst>
          </p:cNvPr>
          <p:cNvSpPr/>
          <p:nvPr/>
        </p:nvSpPr>
        <p:spPr>
          <a:xfrm>
            <a:off x="8202439" y="7086469"/>
            <a:ext cx="160271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068276-4B7D-D29F-0A63-830B502E5BD9}"/>
              </a:ext>
            </a:extLst>
          </p:cNvPr>
          <p:cNvSpPr/>
          <p:nvPr/>
        </p:nvSpPr>
        <p:spPr>
          <a:xfrm>
            <a:off x="1905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A0B85859-00DE-76E7-1DF2-06472BFEF91F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E8D01-791D-E534-2704-D7DF3601DBDC}"/>
              </a:ext>
            </a:extLst>
          </p:cNvPr>
          <p:cNvSpPr/>
          <p:nvPr/>
        </p:nvSpPr>
        <p:spPr>
          <a:xfrm>
            <a:off x="381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7CCA2DCA-3A10-403B-EC6E-E603869898B6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4EE915-1DD8-9002-8FEF-22EDE263997C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D04A84D9-F33B-8DE1-1FDC-C2742A40C02C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4F3513-DBD4-4308-9ADF-A56BB7B2469B}"/>
              </a:ext>
            </a:extLst>
          </p:cNvPr>
          <p:cNvSpPr/>
          <p:nvPr/>
        </p:nvSpPr>
        <p:spPr>
          <a:xfrm>
            <a:off x="30480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638563C1-71BD-0F5D-F344-129A52662F69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E2982F-9AE2-EF9E-F0F9-E195E84D7F7C}"/>
              </a:ext>
            </a:extLst>
          </p:cNvPr>
          <p:cNvSpPr/>
          <p:nvPr/>
        </p:nvSpPr>
        <p:spPr>
          <a:xfrm>
            <a:off x="-57150" y="13087350"/>
            <a:ext cx="1219200" cy="6286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15">
            <a:extLst>
              <a:ext uri="{FF2B5EF4-FFF2-40B4-BE49-F238E27FC236}">
                <a16:creationId xmlns:a16="http://schemas.microsoft.com/office/drawing/2014/main" id="{C22BF7B9-006C-6E3F-66A8-722344097353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13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2" name="Group"/>
          <p:cNvGrpSpPr/>
          <p:nvPr/>
        </p:nvGrpSpPr>
        <p:grpSpPr>
          <a:xfrm>
            <a:off x="7442978" y="1171185"/>
            <a:ext cx="9739345" cy="3504117"/>
            <a:chOff x="0" y="0"/>
            <a:chExt cx="9739344" cy="3504116"/>
          </a:xfrm>
        </p:grpSpPr>
        <p:sp>
          <p:nvSpPr>
            <p:cNvPr id="149" name="FROM EXCEL TO R"/>
            <p:cNvSpPr txBox="1"/>
            <p:nvPr/>
          </p:nvSpPr>
          <p:spPr>
            <a:xfrm>
              <a:off x="0" y="675420"/>
              <a:ext cx="9739345" cy="2828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50" name="WELCOME TO"/>
            <p:cNvSpPr txBox="1"/>
            <p:nvPr/>
          </p:nvSpPr>
          <p:spPr>
            <a:xfrm>
              <a:off x="2184363" y="0"/>
              <a:ext cx="6644418" cy="62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51" name="Line"/>
            <p:cNvSpPr/>
            <p:nvPr/>
          </p:nvSpPr>
          <p:spPr>
            <a:xfrm>
              <a:off x="114477" y="26273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53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4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5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7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</a:t>
            </a:r>
          </a:p>
        </p:txBody>
      </p:sp>
      <p:sp>
        <p:nvSpPr>
          <p:cNvPr id="160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3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6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0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2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73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5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6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7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8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9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83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80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1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2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" name="3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27" name="Group"/>
          <p:cNvGrpSpPr/>
          <p:nvPr/>
        </p:nvGrpSpPr>
        <p:grpSpPr>
          <a:xfrm>
            <a:off x="6156468" y="1020229"/>
            <a:ext cx="12467189" cy="3542048"/>
            <a:chOff x="0" y="0"/>
            <a:chExt cx="12467188" cy="3542046"/>
          </a:xfrm>
        </p:grpSpPr>
        <p:sp>
          <p:nvSpPr>
            <p:cNvPr id="1424" name="BIOINFORMATICS IN R"/>
            <p:cNvSpPr txBox="1"/>
            <p:nvPr/>
          </p:nvSpPr>
          <p:spPr>
            <a:xfrm>
              <a:off x="0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425" name="https://www.r-graph-gallery.com/"/>
            <p:cNvSpPr txBox="1"/>
            <p:nvPr/>
          </p:nvSpPr>
          <p:spPr>
            <a:xfrm>
              <a:off x="3947057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26" name="Line"/>
            <p:cNvSpPr/>
            <p:nvPr/>
          </p:nvSpPr>
          <p:spPr>
            <a:xfrm>
              <a:off x="2596798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16" name="Group"/>
          <p:cNvGrpSpPr/>
          <p:nvPr/>
        </p:nvGrpSpPr>
        <p:grpSpPr>
          <a:xfrm>
            <a:off x="1526944" y="5704728"/>
            <a:ext cx="7870446" cy="7422130"/>
            <a:chOff x="0" y="0"/>
            <a:chExt cx="7870445" cy="7422129"/>
          </a:xfrm>
        </p:grpSpPr>
        <p:sp>
          <p:nvSpPr>
            <p:cNvPr id="1428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452" name="Group"/>
            <p:cNvGrpSpPr/>
            <p:nvPr/>
          </p:nvGrpSpPr>
          <p:grpSpPr>
            <a:xfrm>
              <a:off x="236844" y="303883"/>
              <a:ext cx="7210385" cy="3956892"/>
              <a:chOff x="0" y="0"/>
              <a:chExt cx="7210384" cy="3956890"/>
            </a:xfrm>
          </p:grpSpPr>
          <p:sp>
            <p:nvSpPr>
              <p:cNvPr id="1429" name="Line"/>
              <p:cNvSpPr/>
              <p:nvPr/>
            </p:nvSpPr>
            <p:spPr>
              <a:xfrm>
                <a:off x="1610510" y="3770611"/>
                <a:ext cx="3248420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430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82533" y="0"/>
                <a:ext cx="4727852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1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88984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32" name="Rectangle"/>
              <p:cNvSpPr/>
              <p:nvPr/>
            </p:nvSpPr>
            <p:spPr>
              <a:xfrm>
                <a:off x="1575416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3" name="Rectangle"/>
              <p:cNvSpPr/>
              <p:nvPr/>
            </p:nvSpPr>
            <p:spPr>
              <a:xfrm>
                <a:off x="1478746" y="2838500"/>
                <a:ext cx="158507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4" name="Rectangle"/>
              <p:cNvSpPr/>
              <p:nvPr/>
            </p:nvSpPr>
            <p:spPr>
              <a:xfrm>
                <a:off x="1478746" y="2068916"/>
                <a:ext cx="158507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5" name="Rectangle"/>
              <p:cNvSpPr/>
              <p:nvPr/>
            </p:nvSpPr>
            <p:spPr>
              <a:xfrm>
                <a:off x="1455678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6" name="Circle"/>
              <p:cNvSpPr/>
              <p:nvPr/>
            </p:nvSpPr>
            <p:spPr>
              <a:xfrm>
                <a:off x="2263636" y="3583083"/>
                <a:ext cx="343301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7" name="Circle"/>
              <p:cNvSpPr/>
              <p:nvPr/>
            </p:nvSpPr>
            <p:spPr>
              <a:xfrm>
                <a:off x="2778389" y="3583083"/>
                <a:ext cx="343301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8" name="Circle"/>
              <p:cNvSpPr/>
              <p:nvPr/>
            </p:nvSpPr>
            <p:spPr>
              <a:xfrm>
                <a:off x="3293141" y="3583083"/>
                <a:ext cx="343302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9" name="Circle"/>
              <p:cNvSpPr/>
              <p:nvPr/>
            </p:nvSpPr>
            <p:spPr>
              <a:xfrm>
                <a:off x="3807894" y="3583083"/>
                <a:ext cx="343301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40" name="Circle"/>
              <p:cNvSpPr/>
              <p:nvPr/>
            </p:nvSpPr>
            <p:spPr>
              <a:xfrm>
                <a:off x="4322646" y="3583083"/>
                <a:ext cx="343302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41" name="Circle"/>
              <p:cNvSpPr/>
              <p:nvPr/>
            </p:nvSpPr>
            <p:spPr>
              <a:xfrm>
                <a:off x="1748883" y="3583083"/>
                <a:ext cx="343302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1451" name="Group"/>
              <p:cNvGrpSpPr/>
              <p:nvPr/>
            </p:nvGrpSpPr>
            <p:grpSpPr>
              <a:xfrm>
                <a:off x="0" y="1591443"/>
                <a:ext cx="1486141" cy="2365448"/>
                <a:chOff x="0" y="0"/>
                <a:chExt cx="1486140" cy="2365447"/>
              </a:xfrm>
            </p:grpSpPr>
            <p:sp>
              <p:nvSpPr>
                <p:cNvPr id="1442" name="DNA"/>
                <p:cNvSpPr txBox="1"/>
                <p:nvPr/>
              </p:nvSpPr>
              <p:spPr>
                <a:xfrm>
                  <a:off x="359564" y="0"/>
                  <a:ext cx="796383" cy="4561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1443" name="RNA"/>
                <p:cNvSpPr txBox="1"/>
                <p:nvPr/>
              </p:nvSpPr>
              <p:spPr>
                <a:xfrm>
                  <a:off x="349041" y="960196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1444" name="PROTEIN"/>
                <p:cNvSpPr txBox="1"/>
                <p:nvPr/>
              </p:nvSpPr>
              <p:spPr>
                <a:xfrm>
                  <a:off x="0" y="1946784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1447" name="Group"/>
                <p:cNvGrpSpPr/>
                <p:nvPr/>
              </p:nvGrpSpPr>
              <p:grpSpPr>
                <a:xfrm>
                  <a:off x="655867" y="520519"/>
                  <a:ext cx="174406" cy="365220"/>
                  <a:chOff x="0" y="0"/>
                  <a:chExt cx="174404" cy="365219"/>
                </a:xfrm>
              </p:grpSpPr>
              <p:sp>
                <p:nvSpPr>
                  <p:cNvPr id="1445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1728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1450" name="Group"/>
                <p:cNvGrpSpPr/>
                <p:nvPr/>
              </p:nvGrpSpPr>
              <p:grpSpPr>
                <a:xfrm>
                  <a:off x="657853" y="1482799"/>
                  <a:ext cx="174405" cy="365220"/>
                  <a:chOff x="0" y="0"/>
                  <a:chExt cx="174404" cy="365219"/>
                </a:xfrm>
              </p:grpSpPr>
              <p:sp>
                <p:nvSpPr>
                  <p:cNvPr id="1448" name="Line"/>
                  <p:cNvSpPr/>
                  <p:nvPr/>
                </p:nvSpPr>
                <p:spPr>
                  <a:xfrm flipV="1">
                    <a:off x="89373" y="0"/>
                    <a:ext cx="1" cy="3138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1729" name="Connection Line"/>
                  <p:cNvSpPr/>
                  <p:nvPr/>
                </p:nvSpPr>
                <p:spPr>
                  <a:xfrm>
                    <a:off x="0" y="256079"/>
                    <a:ext cx="174405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1453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4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5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6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7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8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9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0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1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2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3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4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5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6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7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8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9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0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1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2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3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4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5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6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7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8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9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0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1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2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3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4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5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6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7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8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9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0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1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2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3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4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5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6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7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1542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1498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99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0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1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2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3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4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5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6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7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8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9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0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1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2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3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4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5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6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7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8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9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0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1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2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3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4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5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6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7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8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9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0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1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2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3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4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5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6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7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8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39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0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1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612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1543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4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5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6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7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8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9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0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1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2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3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4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5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6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7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8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9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0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1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2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3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4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5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6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7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8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9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0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1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2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3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4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5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6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7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8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9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0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1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2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3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4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5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6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7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8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9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0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1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2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3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4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5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6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7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8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9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0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1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2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3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4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5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6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7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8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9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10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11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613" name="RNA SEQ DATA"/>
            <p:cNvSpPr txBox="1"/>
            <p:nvPr/>
          </p:nvSpPr>
          <p:spPr>
            <a:xfrm>
              <a:off x="1228980" y="4743306"/>
              <a:ext cx="2886367" cy="391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RNA SEQ DATA</a:t>
              </a:r>
            </a:p>
          </p:txBody>
        </p:sp>
        <p:sp>
          <p:nvSpPr>
            <p:cNvPr id="1614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15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724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1617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8" name="BIOINFORMATIC ANALYSIS"/>
            <p:cNvSpPr txBox="1"/>
            <p:nvPr/>
          </p:nvSpPr>
          <p:spPr>
            <a:xfrm>
              <a:off x="3197617" y="126730"/>
              <a:ext cx="7041284" cy="458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1723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1619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20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1621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1658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1622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3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4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5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6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7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8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9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0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1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2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3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4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5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6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7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8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39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0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1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2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3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4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5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6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7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8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9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0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1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2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3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4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5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6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57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1715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1672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1659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0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1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4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5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6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7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8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1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1686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1673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4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5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6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7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8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79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0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1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2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3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4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5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1700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1687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8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8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1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5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6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7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99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1714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170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2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4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5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6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7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8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0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1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13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1716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17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1718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19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1720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21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22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725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26" name="HIGH THROUGHPUT DATA"/>
          <p:cNvSpPr txBox="1"/>
          <p:nvPr/>
        </p:nvSpPr>
        <p:spPr>
          <a:xfrm>
            <a:off x="3064250" y="4705970"/>
            <a:ext cx="5602114" cy="43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1727" name="22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4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2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42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1733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4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5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6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7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8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39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0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41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43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47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1744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45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46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1751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1748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174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750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52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1753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1754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1755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1756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767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1758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1759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1760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1761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2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65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66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768" name="23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7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8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25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WANT MO-R-E?</a:t>
              </a:r>
              <a:endParaRPr dirty="0"/>
            </a:p>
          </p:txBody>
        </p:sp>
        <p:sp>
          <p:nvSpPr>
            <p:cNvPr id="126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7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9" name="Rectangle"/>
          <p:cNvSpPr/>
          <p:nvPr/>
        </p:nvSpPr>
        <p:spPr>
          <a:xfrm>
            <a:off x="1505996" y="4378893"/>
            <a:ext cx="21247914" cy="8674260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2" name="“R for Data Science” - a generally useful book on R, also for this course"/>
          <p:cNvSpPr txBox="1"/>
          <p:nvPr/>
        </p:nvSpPr>
        <p:spPr>
          <a:xfrm>
            <a:off x="2131091" y="4999978"/>
            <a:ext cx="9229400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dirty="0"/>
              <a:t>The Section for Biostatistics offers a number statistics-oriented R courses: </a:t>
            </a:r>
            <a:endParaRPr dirty="0"/>
          </a:p>
        </p:txBody>
      </p:sp>
      <p:sp>
        <p:nvSpPr>
          <p:cNvPr id="146" name="2"/>
          <p:cNvSpPr txBox="1"/>
          <p:nvPr/>
        </p:nvSpPr>
        <p:spPr>
          <a:xfrm>
            <a:off x="374649" y="13190339"/>
            <a:ext cx="91033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" name="“R for Data Science” - a generally useful book on R, also for this course">
            <a:extLst>
              <a:ext uri="{FF2B5EF4-FFF2-40B4-BE49-F238E27FC236}">
                <a16:creationId xmlns:a16="http://schemas.microsoft.com/office/drawing/2014/main" id="{849ECBEF-EA5F-7E8C-4B3A-852902D7108A}"/>
              </a:ext>
            </a:extLst>
          </p:cNvPr>
          <p:cNvSpPr txBox="1"/>
          <p:nvPr/>
        </p:nvSpPr>
        <p:spPr>
          <a:xfrm>
            <a:off x="12691595" y="499997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dirty="0">
                <a:hlinkClick r:id="rId4"/>
              </a:rPr>
              <a:t>https://publichealth.ku.dk/about-the-department/biostat/</a:t>
            </a:r>
            <a:r>
              <a:rPr lang="en-US" dirty="0"/>
              <a:t>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4031256-37FB-84F0-DD11-9F4EBA564D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6998"/>
          <a:stretch/>
        </p:blipFill>
        <p:spPr>
          <a:xfrm>
            <a:off x="2131091" y="6274817"/>
            <a:ext cx="8487145" cy="525093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1A16416-D9B9-2F66-54D5-F3D9D00327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48"/>
          <a:stretch/>
        </p:blipFill>
        <p:spPr>
          <a:xfrm>
            <a:off x="12921469" y="6582601"/>
            <a:ext cx="8408282" cy="5038813"/>
          </a:xfrm>
          <a:prstGeom prst="rect">
            <a:avLst/>
          </a:prstGeom>
        </p:spPr>
      </p:pic>
      <p:sp>
        <p:nvSpPr>
          <p:cNvPr id="7" name="“R for Data Science” - a generally useful book on R, also for this course">
            <a:extLst>
              <a:ext uri="{FF2B5EF4-FFF2-40B4-BE49-F238E27FC236}">
                <a16:creationId xmlns:a16="http://schemas.microsoft.com/office/drawing/2014/main" id="{D5E43329-92B3-D863-A98E-462B4C30671E}"/>
              </a:ext>
            </a:extLst>
          </p:cNvPr>
          <p:cNvSpPr txBox="1"/>
          <p:nvPr/>
        </p:nvSpPr>
        <p:spPr>
          <a:xfrm>
            <a:off x="2131091" y="12110764"/>
            <a:ext cx="1102454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sz="2400" dirty="0"/>
              <a:t>* </a:t>
            </a:r>
            <a:r>
              <a:rPr lang="en-US" sz="2400" dirty="0" err="1"/>
              <a:t>Obs</a:t>
            </a:r>
            <a:r>
              <a:rPr lang="en-US" sz="2400" dirty="0"/>
              <a:t> these are screenshots. Go to the website and scroll down to ‘Teaching’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8650697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1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2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73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/>
              <a:t>lme4: </a:t>
            </a:r>
            <a:r>
              <a:rPr u="sng" dirty="0"/>
              <a:t>https://cran.r-project.org/web/packages/lme4/vignettes/lmer.pdf</a:t>
            </a:r>
            <a:endParaRPr u="sng" dirty="0">
              <a:hlinkClick r:id="rId3"/>
            </a:endParaRPr>
          </a:p>
          <a:p>
            <a:pPr>
              <a:spcBef>
                <a:spcPts val="1000"/>
              </a:spcBef>
              <a:defRPr sz="1800"/>
            </a:pPr>
            <a:r>
              <a:rPr u="sng" dirty="0"/>
              <a:t>https://cran.microsoft.com/snapshot/2017-08-01/web/packages/sjPlot/vignettes/sjplmer.html</a:t>
            </a:r>
            <a:endParaRPr u="sng" dirty="0">
              <a:hlinkClick r:id="rId4"/>
            </a:endParaRPr>
          </a:p>
          <a:p>
            <a:pPr>
              <a:defRPr sz="1800"/>
            </a:pPr>
            <a:r>
              <a:rPr b="1" dirty="0" err="1"/>
              <a:t>glmmTMB</a:t>
            </a:r>
            <a:r>
              <a:rPr dirty="0"/>
              <a:t>: </a:t>
            </a:r>
            <a:r>
              <a:rPr u="sng" dirty="0"/>
              <a:t>https://cran.r-project.org/web/packages/glmmTMB/index.html</a:t>
            </a:r>
            <a:r>
              <a:rPr dirty="0"/>
              <a:t> </a:t>
            </a:r>
          </a:p>
        </p:txBody>
      </p:sp>
      <p:sp>
        <p:nvSpPr>
          <p:cNvPr id="1774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5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6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77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1778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1779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1780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1781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2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3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1784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/>
              <a:t>glmnet</a:t>
            </a:r>
            <a:r>
              <a:rPr b="1" dirty="0"/>
              <a:t>:</a:t>
            </a:r>
            <a:r>
              <a:rPr dirty="0"/>
              <a:t> </a:t>
            </a:r>
            <a:r>
              <a:rPr u="sng" dirty="0"/>
              <a:t>https://cran.r-project.org/web/packages/glmnet/glmnet.pdf</a:t>
            </a:r>
            <a:endParaRPr u="sng" dirty="0">
              <a:hlinkClick r:id="rId8"/>
            </a:endParaRPr>
          </a:p>
          <a:p>
            <a:pPr>
              <a:spcBef>
                <a:spcPts val="1000"/>
              </a:spcBef>
              <a:defRPr sz="1800"/>
            </a:pPr>
            <a:r>
              <a:rPr b="1" dirty="0" err="1"/>
              <a:t>elasticnet</a:t>
            </a:r>
            <a:r>
              <a:rPr b="1" dirty="0"/>
              <a:t>: </a:t>
            </a:r>
            <a:r>
              <a:rPr u="sng" dirty="0"/>
              <a:t>https://cran.r-project.org/web/packages/elasticnet/elasticnet.pdf</a:t>
            </a:r>
            <a:r>
              <a:rPr dirty="0"/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/>
              <a:t>https://www.datacamp.com/community/tutorials/tutorial-ridge-lasso-elastic-net</a:t>
            </a:r>
            <a:r>
              <a:rPr dirty="0"/>
              <a:t> </a:t>
            </a:r>
          </a:p>
        </p:txBody>
      </p:sp>
      <p:sp>
        <p:nvSpPr>
          <p:cNvPr id="1785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86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/>
              <a:t>survival</a:t>
            </a:r>
            <a:r>
              <a:rPr dirty="0"/>
              <a:t>: </a:t>
            </a:r>
            <a:r>
              <a:rPr u="sng" dirty="0"/>
              <a:t>https://rviews.rstudio.com/2017/09/25/survival-analysis-with-r/</a:t>
            </a:r>
            <a:endParaRPr u="sng" dirty="0">
              <a:hlinkClick r:id="rId9"/>
            </a:endParaRPr>
          </a:p>
          <a:p>
            <a:pPr>
              <a:defRPr sz="1800"/>
            </a:pPr>
            <a:r>
              <a:rPr b="1" dirty="0" err="1"/>
              <a:t>survminer</a:t>
            </a:r>
            <a:r>
              <a:rPr b="1" dirty="0"/>
              <a:t>:</a:t>
            </a:r>
            <a:r>
              <a:rPr dirty="0"/>
              <a:t> </a:t>
            </a:r>
            <a:r>
              <a:rPr u="sng" dirty="0"/>
              <a:t>https://cran.r-project.org/web/packages/survminer/survminer.pdf</a:t>
            </a:r>
            <a:endParaRPr u="sng" dirty="0">
              <a:hlinkClick r:id="rId10"/>
            </a:endParaRPr>
          </a:p>
          <a:p>
            <a:pPr>
              <a:defRPr sz="1800"/>
            </a:pPr>
            <a:r>
              <a:rPr dirty="0"/>
              <a:t>(</a:t>
            </a:r>
            <a:r>
              <a:rPr u="sng" dirty="0"/>
              <a:t>https://rpkgs.datanovia.com/survminer/</a:t>
            </a:r>
            <a:r>
              <a:rPr dirty="0"/>
              <a:t> )</a:t>
            </a:r>
          </a:p>
        </p:txBody>
      </p:sp>
      <p:sp>
        <p:nvSpPr>
          <p:cNvPr id="1787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1790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1788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1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1789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91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/>
              <a:t>Epi:</a:t>
            </a:r>
            <a:r>
              <a:rPr dirty="0"/>
              <a:t> </a:t>
            </a:r>
            <a:r>
              <a:rPr u="sng" dirty="0"/>
              <a:t>https://cran.r-project.org/web/packages/Epi/index.html</a:t>
            </a:r>
            <a:endParaRPr u="sng" dirty="0">
              <a:hlinkClick r:id="rId12"/>
            </a:endParaRPr>
          </a:p>
          <a:p>
            <a:pPr>
              <a:spcBef>
                <a:spcPts val="1000"/>
              </a:spcBef>
              <a:defRPr sz="1800"/>
            </a:pPr>
            <a:r>
              <a:rPr b="1" dirty="0" err="1"/>
              <a:t>pubh</a:t>
            </a:r>
            <a:r>
              <a:rPr b="1" dirty="0"/>
              <a:t>: </a:t>
            </a:r>
            <a:r>
              <a:rPr u="sng" dirty="0"/>
              <a:t>https://rviews.rstudio.com/2020/03/05/covid-19-epidemiology-with-r/</a:t>
            </a:r>
            <a:r>
              <a:rPr dirty="0"/>
              <a:t> </a:t>
            </a:r>
          </a:p>
          <a:p>
            <a:pPr>
              <a:defRPr sz="1800"/>
            </a:pPr>
            <a:r>
              <a:rPr u="sng" dirty="0"/>
              <a:t>https://cran.r-project.org/web/packages/incidence/vignettes/customize_plot.html</a:t>
            </a:r>
            <a:r>
              <a:rPr dirty="0"/>
              <a:t> </a:t>
            </a:r>
          </a:p>
          <a:p>
            <a:pPr>
              <a:defRPr sz="1800"/>
            </a:pPr>
            <a:r>
              <a:rPr u="sng" dirty="0"/>
              <a:t>https://rviews.rstudio.com/2020/03/05/covid-19-epidemiology-with-r/</a:t>
            </a:r>
            <a:r>
              <a:rPr dirty="0"/>
              <a:t> </a:t>
            </a:r>
          </a:p>
        </p:txBody>
      </p:sp>
      <p:grpSp>
        <p:nvGrpSpPr>
          <p:cNvPr id="1795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1792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1793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4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" name="24">
            <a:extLst>
              <a:ext uri="{FF2B5EF4-FFF2-40B4-BE49-F238E27FC236}">
                <a16:creationId xmlns:a16="http://schemas.microsoft.com/office/drawing/2014/main" id="{DDCD8DB8-434B-33FC-D815-D9E67142A2BC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98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99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0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1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2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3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4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1808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1805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1806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1807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09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1810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https://statsandr.com/blog/clustering-analysis-k-means-and-hierarchical-clustering-by-hand-and-in-r/</a:t>
            </a:r>
            <a:r>
              <a:rPr dirty="0"/>
              <a:t>  </a:t>
            </a:r>
          </a:p>
        </p:txBody>
      </p:sp>
      <p:sp>
        <p:nvSpPr>
          <p:cNvPr id="1811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1812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1813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1814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5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https://amices.org/mice/</a:t>
            </a:r>
            <a:endParaRPr u="sng" dirty="0">
              <a:hlinkClick r:id="rId3"/>
            </a:endParaRPr>
          </a:p>
          <a:p>
            <a:pPr>
              <a:defRPr sz="1800"/>
            </a:pPr>
            <a:r>
              <a:rPr dirty="0"/>
              <a:t>https://datascienceplus.com/imputing-missing-data-with-r-mice-package/</a:t>
            </a:r>
          </a:p>
        </p:txBody>
      </p:sp>
      <p:sp>
        <p:nvSpPr>
          <p:cNvPr id="1816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1817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1818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https://www.blopig.com/blog/2017/04/a-very-basic-introduction-to-random-forests-using-r/</a:t>
            </a:r>
            <a:r>
              <a:rPr dirty="0"/>
              <a:t> </a:t>
            </a:r>
          </a:p>
        </p:txBody>
      </p:sp>
      <p:sp>
        <p:nvSpPr>
          <p:cNvPr id="1819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0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1821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1822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1823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https://www.edureka.co/blog/knn-algorithm-in-r/</a:t>
            </a:r>
            <a:r>
              <a:rPr dirty="0"/>
              <a:t> </a:t>
            </a:r>
          </a:p>
        </p:txBody>
      </p:sp>
      <p:sp>
        <p:nvSpPr>
          <p:cNvPr id="1824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https://keras.rstudio.com/</a:t>
            </a:r>
            <a:endParaRPr u="sng" dirty="0">
              <a:hlinkClick r:id="rId4"/>
            </a:endParaRPr>
          </a:p>
          <a:p>
            <a:pPr>
              <a:defRPr sz="1800"/>
            </a:pPr>
            <a:r>
              <a:rPr u="sng" dirty="0"/>
              <a:t>https://tensorflow.rstudio.com/</a:t>
            </a:r>
            <a:r>
              <a:rPr dirty="0"/>
              <a:t>  </a:t>
            </a:r>
          </a:p>
        </p:txBody>
      </p:sp>
      <p:pic>
        <p:nvPicPr>
          <p:cNvPr id="1826" name="McMOhuQ.png" descr="McMOhuQ.png"/>
          <p:cNvPicPr>
            <a:picLocks noChangeAspect="1"/>
          </p:cNvPicPr>
          <p:nvPr/>
        </p:nvPicPr>
        <p:blipFill>
          <a:blip r:embed="rId5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1827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/>
              <a:t>https://lgatto.github.io/IntroMachineLearningWithR/an-introduction-to-machine-learning-with-r.html</a:t>
            </a:r>
            <a:r>
              <a:rPr dirty="0"/>
              <a:t> </a:t>
            </a:r>
          </a:p>
        </p:txBody>
      </p:sp>
      <p:pic>
        <p:nvPicPr>
          <p:cNvPr id="1828" name="Image" descr="Image"/>
          <p:cNvPicPr>
            <a:picLocks noChangeAspect="1"/>
          </p:cNvPicPr>
          <p:nvPr/>
        </p:nvPicPr>
        <p:blipFill>
          <a:blip r:embed="rId6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9" name="Image" descr="Image"/>
          <p:cNvPicPr>
            <a:picLocks noChangeAspect="1"/>
          </p:cNvPicPr>
          <p:nvPr/>
        </p:nvPicPr>
        <p:blipFill>
          <a:blip r:embed="rId7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0" name="Image" descr="Image"/>
          <p:cNvPicPr>
            <a:picLocks noChangeAspect="1"/>
          </p:cNvPicPr>
          <p:nvPr/>
        </p:nvPicPr>
        <p:blipFill>
          <a:blip r:embed="rId8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1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2" name="Image" descr="Image"/>
          <p:cNvPicPr>
            <a:picLocks noChangeAspect="1"/>
          </p:cNvPicPr>
          <p:nvPr/>
        </p:nvPicPr>
        <p:blipFill>
          <a:blip r:embed="rId10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3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4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5" name="Image" descr="Image"/>
          <p:cNvPicPr>
            <a:picLocks noChangeAspect="1"/>
          </p:cNvPicPr>
          <p:nvPr/>
        </p:nvPicPr>
        <p:blipFill>
          <a:blip r:embed="rId13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6" name="1*dr3pZsLJg28gKwq0MXp1Mg.png" descr="1*dr3pZsLJg28gKwq0MXp1Mg.png"/>
          <p:cNvPicPr>
            <a:picLocks noChangeAspect="1"/>
          </p:cNvPicPr>
          <p:nvPr/>
        </p:nvPicPr>
        <p:blipFill>
          <a:blip r:embed="rId14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7" name="keras-logo-2018-large-1200.png" descr="keras-logo-2018-large-1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23">
            <a:extLst>
              <a:ext uri="{FF2B5EF4-FFF2-40B4-BE49-F238E27FC236}">
                <a16:creationId xmlns:a16="http://schemas.microsoft.com/office/drawing/2014/main" id="{1F118450-7CCE-F04D-029F-7DE1EAA4AEE6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0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4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1848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1845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Omics Data</a:t>
              </a:r>
            </a:p>
          </p:txBody>
        </p:sp>
        <p:sp>
          <p:nvSpPr>
            <p:cNvPr id="1846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1847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49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850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/>
              <a:t>EasyQC</a:t>
            </a:r>
            <a:r>
              <a:rPr dirty="0"/>
              <a:t>: </a:t>
            </a:r>
            <a:r>
              <a:rPr u="sng" dirty="0"/>
              <a:t>https://www.uni-regensburg.de/medizin/epidemiologie-praeventivmedizin/genetische-epidemiologie/software/</a:t>
            </a:r>
            <a:r>
              <a:rPr dirty="0"/>
              <a:t> 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1851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852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1853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/>
              <a:t>EasyStrata</a:t>
            </a:r>
            <a:r>
              <a:rPr dirty="0"/>
              <a:t>: </a:t>
            </a:r>
            <a:r>
              <a:rPr u="sng" dirty="0"/>
              <a:t>https://www.uni-regensburg.de/medizin/epidemiologie-praeventivmedizin/genetische-epidemiologie/software/</a:t>
            </a:r>
            <a:r>
              <a:rPr dirty="0"/>
              <a:t> 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1854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55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856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1857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Single-Cell </a:t>
            </a:r>
            <a:r>
              <a:rPr dirty="0" err="1"/>
              <a:t>RNASeq</a:t>
            </a:r>
            <a:r>
              <a:rPr dirty="0"/>
              <a:t> </a:t>
            </a:r>
            <a:endParaRPr sz="1200" dirty="0"/>
          </a:p>
        </p:txBody>
      </p:sp>
      <p:sp>
        <p:nvSpPr>
          <p:cNvPr id="1858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/>
              <a:t>DESeq2, </a:t>
            </a:r>
            <a:r>
              <a:rPr b="1" dirty="0" err="1"/>
              <a:t>limma</a:t>
            </a:r>
            <a:r>
              <a:rPr b="1" dirty="0"/>
              <a:t>, </a:t>
            </a:r>
            <a:r>
              <a:rPr b="1" dirty="0" err="1"/>
              <a:t>EdgeR</a:t>
            </a:r>
            <a:r>
              <a:rPr b="1" dirty="0"/>
              <a:t>, etc.: </a:t>
            </a:r>
            <a:r>
              <a:rPr u="sng" dirty="0"/>
              <a:t>http://www.bioconductor.org/packages/release/BiocViews.html#___RNASeq</a:t>
            </a:r>
            <a:r>
              <a:rPr dirty="0"/>
              <a:t> </a:t>
            </a:r>
          </a:p>
        </p:txBody>
      </p:sp>
      <p:sp>
        <p:nvSpPr>
          <p:cNvPr id="1859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60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lang="da-DK" dirty="0"/>
              <a:t>https://bioconductor.org/books/release/OSCA/</a:t>
            </a:r>
            <a:endParaRPr dirty="0"/>
          </a:p>
        </p:txBody>
      </p:sp>
      <p:sp>
        <p:nvSpPr>
          <p:cNvPr id="1861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1862" name="Image" descr="Image"/>
          <p:cNvPicPr>
            <a:picLocks noChangeAspect="1"/>
          </p:cNvPicPr>
          <p:nvPr/>
        </p:nvPicPr>
        <p:blipFill>
          <a:blip r:embed="rId3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3" name="Image" descr="Image"/>
          <p:cNvPicPr>
            <a:picLocks noChangeAspect="1"/>
          </p:cNvPicPr>
          <p:nvPr/>
        </p:nvPicPr>
        <p:blipFill>
          <a:blip r:embed="rId4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4" name="Image" descr="Image"/>
          <p:cNvPicPr>
            <a:picLocks noChangeAspect="1"/>
          </p:cNvPicPr>
          <p:nvPr/>
        </p:nvPicPr>
        <p:blipFill>
          <a:blip r:embed="rId5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5" name="Image" descr="Image"/>
          <p:cNvPicPr>
            <a:picLocks noChangeAspect="1"/>
          </p:cNvPicPr>
          <p:nvPr/>
        </p:nvPicPr>
        <p:blipFill>
          <a:blip r:embed="rId6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1866" name="Image" descr="Image"/>
          <p:cNvPicPr>
            <a:picLocks noChangeAspect="1"/>
          </p:cNvPicPr>
          <p:nvPr/>
        </p:nvPicPr>
        <p:blipFill>
          <a:blip r:embed="rId7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1867" name="Image" descr="Image"/>
          <p:cNvPicPr>
            <a:picLocks noChangeAspect="1"/>
          </p:cNvPicPr>
          <p:nvPr/>
        </p:nvPicPr>
        <p:blipFill>
          <a:blip r:embed="rId8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8" name="Image" descr="Image"/>
          <p:cNvPicPr>
            <a:picLocks noChangeAspect="1"/>
          </p:cNvPicPr>
          <p:nvPr/>
        </p:nvPicPr>
        <p:blipFill>
          <a:blip r:embed="rId9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9" name="Image" descr="Image"/>
          <p:cNvPicPr>
            <a:picLocks noChangeAspect="1"/>
          </p:cNvPicPr>
          <p:nvPr/>
        </p:nvPicPr>
        <p:blipFill>
          <a:blip r:embed="rId10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1870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71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1872" name="pmic8083-fig-0008-m.jpg" descr="pmic8083-fig-0008-m.jpg"/>
          <p:cNvPicPr>
            <a:picLocks noChangeAspect="1"/>
          </p:cNvPicPr>
          <p:nvPr/>
        </p:nvPicPr>
        <p:blipFill>
          <a:blip r:embed="rId11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873" name="pmic8083-fig-0008-m.jpg" descr="pmic8083-fig-0008-m.jpg"/>
          <p:cNvPicPr>
            <a:picLocks noChangeAspect="1"/>
          </p:cNvPicPr>
          <p:nvPr/>
        </p:nvPicPr>
        <p:blipFill>
          <a:blip r:embed="rId11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1874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/>
              <a:t>http://www.bioconductor.org/packages/release/BiocViews.html</a:t>
            </a:r>
            <a:r>
              <a:rPr dirty="0"/>
              <a:t> </a:t>
            </a:r>
          </a:p>
        </p:txBody>
      </p:sp>
      <p:sp>
        <p:nvSpPr>
          <p:cNvPr id="2" name="23">
            <a:extLst>
              <a:ext uri="{FF2B5EF4-FFF2-40B4-BE49-F238E27FC236}">
                <a16:creationId xmlns:a16="http://schemas.microsoft.com/office/drawing/2014/main" id="{DA1602AB-7660-BF87-1BF9-6214F14D8604}"/>
              </a:ext>
            </a:extLst>
          </p:cNvPr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80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1877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1878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79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81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1882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1883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1884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1885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1886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7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8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9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0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1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2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93" name="1*dr3pZsLJg28gKwq0MXp1Mg.png" descr="1*dr3pZsLJg28gKwq0MXp1Mg.png"/>
          <p:cNvPicPr>
            <a:picLocks noChangeAspect="1"/>
          </p:cNvPicPr>
          <p:nvPr/>
        </p:nvPicPr>
        <p:blipFill>
          <a:blip r:embed="rId3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4" name="keras-logo-2018-large-1200.png" descr="keras-logo-2018-large-1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1895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96" name="probabilistic-language-stan.jpg" descr="probabilistic-language-stan.jpg"/>
          <p:cNvPicPr>
            <a:picLocks noChangeAspect="1"/>
          </p:cNvPicPr>
          <p:nvPr/>
        </p:nvPicPr>
        <p:blipFill>
          <a:blip r:embed="rId5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7" name="probabilistic-language-stan.jpg" descr="probabilistic-language-stan.jpg"/>
          <p:cNvPicPr>
            <a:picLocks noChangeAspect="1"/>
          </p:cNvPicPr>
          <p:nvPr/>
        </p:nvPicPr>
        <p:blipFill>
          <a:blip r:embed="rId5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1898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99" name="06_tabsets.png" descr="06_tabsets.png"/>
          <p:cNvPicPr>
            <a:picLocks noChangeAspect="1"/>
          </p:cNvPicPr>
          <p:nvPr/>
        </p:nvPicPr>
        <p:blipFill>
          <a:blip r:embed="rId6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0" name="06_tabsets.png" descr="06_tabsets.png"/>
          <p:cNvPicPr>
            <a:picLocks noChangeAspect="1"/>
          </p:cNvPicPr>
          <p:nvPr/>
        </p:nvPicPr>
        <p:blipFill>
          <a:blip r:embed="rId6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1" name="flat,750x1000,075,f.u2.jpg" descr="flat,750x1000,075,f.u2.jpg"/>
          <p:cNvPicPr>
            <a:picLocks noChangeAspect="1"/>
          </p:cNvPicPr>
          <p:nvPr/>
        </p:nvPicPr>
        <p:blipFill>
          <a:blip r:embed="rId7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1902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1903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04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8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1905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https://github.com/briandconnelly/pushoverr</a:t>
            </a:r>
            <a:r>
              <a:rPr dirty="0"/>
              <a:t> </a:t>
            </a:r>
          </a:p>
        </p:txBody>
      </p:sp>
      <p:pic>
        <p:nvPicPr>
          <p:cNvPr id="1906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1907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https://mc-stan.org/users/interfaces/rstan</a:t>
            </a:r>
            <a:r>
              <a:rPr dirty="0"/>
              <a:t> </a:t>
            </a:r>
          </a:p>
        </p:txBody>
      </p:sp>
      <p:sp>
        <p:nvSpPr>
          <p:cNvPr id="1908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 dirty="0"/>
              <a:t>https://keras.rstudio.com/</a:t>
            </a:r>
            <a:endParaRPr u="sng" dirty="0">
              <a:hlinkClick r:id="rId10"/>
            </a:endParaRPr>
          </a:p>
          <a:p>
            <a:pPr algn="ctr">
              <a:defRPr sz="1800"/>
            </a:pPr>
            <a:r>
              <a:rPr u="sng" dirty="0"/>
              <a:t>https://tensorflow.rstudio.com/</a:t>
            </a:r>
            <a:r>
              <a:rPr dirty="0"/>
              <a:t> </a:t>
            </a:r>
          </a:p>
        </p:txBody>
      </p:sp>
      <p:sp>
        <p:nvSpPr>
          <p:cNvPr id="1909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https://plotly-r.com/d-charts.html</a:t>
            </a:r>
            <a:r>
              <a:rPr dirty="0"/>
              <a:t> </a:t>
            </a:r>
          </a:p>
        </p:txBody>
      </p:sp>
      <p:sp>
        <p:nvSpPr>
          <p:cNvPr id="1910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1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1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1912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3" name="view_follow.gif" descr="view_follow.gif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14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5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6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7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8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9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https://gganimate.com/articles/gganimate.html</a:t>
            </a:r>
            <a:r>
              <a:rPr dirty="0"/>
              <a:t> </a:t>
            </a:r>
          </a:p>
        </p:txBody>
      </p:sp>
      <p:sp>
        <p:nvSpPr>
          <p:cNvPr id="1920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/>
              <a:t>https://shiny.rstudio.com/</a:t>
            </a:r>
            <a:r>
              <a:rPr dirty="0"/>
              <a:t> </a:t>
            </a:r>
          </a:p>
        </p:txBody>
      </p:sp>
      <p:pic>
        <p:nvPicPr>
          <p:cNvPr id="1921" name="McMOhuQ.png" descr="McMOhuQ.png"/>
          <p:cNvPicPr>
            <a:picLocks noChangeAspect="1"/>
          </p:cNvPicPr>
          <p:nvPr/>
        </p:nvPicPr>
        <p:blipFill>
          <a:blip r:embed="rId13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1922" name="24"/>
          <p:cNvSpPr txBox="1"/>
          <p:nvPr/>
        </p:nvSpPr>
        <p:spPr>
          <a:xfrm>
            <a:off x="374649" y="13190339"/>
            <a:ext cx="665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38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7" name="This keynote presentation was created by Thilde Terkelsen, Data Scientist, Center for Health Data Science, SUND, KU.…"/>
          <p:cNvSpPr txBox="1"/>
          <p:nvPr/>
        </p:nvSpPr>
        <p:spPr>
          <a:xfrm>
            <a:off x="15266520" y="12512245"/>
            <a:ext cx="896144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r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keynote presentation was created by </a:t>
            </a:r>
            <a:r>
              <a:rPr dirty="0" err="1"/>
              <a:t>Thilde</a:t>
            </a:r>
            <a:r>
              <a:rPr dirty="0"/>
              <a:t> </a:t>
            </a:r>
            <a:r>
              <a:rPr dirty="0" err="1"/>
              <a:t>Terkelsen</a:t>
            </a:r>
            <a:r>
              <a:rPr dirty="0"/>
              <a:t>, Data Scientist, Center for Health Data Science, SUND, KU.</a:t>
            </a:r>
          </a:p>
          <a:p>
            <a:pPr lvl="1" algn="r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internal use at KU only, do not distribute commercially.</a:t>
            </a:r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28135" y="288324"/>
            <a:ext cx="911503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THANK YOU FOR LISTENING</a:t>
            </a:r>
          </a:p>
        </p:txBody>
      </p:sp>
      <p:grpSp>
        <p:nvGrpSpPr>
          <p:cNvPr id="1936" name="Group"/>
          <p:cNvGrpSpPr/>
          <p:nvPr/>
        </p:nvGrpSpPr>
        <p:grpSpPr>
          <a:xfrm>
            <a:off x="6765014" y="1793828"/>
            <a:ext cx="10841271" cy="6260138"/>
            <a:chOff x="0" y="0"/>
            <a:chExt cx="10841270" cy="6260137"/>
          </a:xfrm>
        </p:grpSpPr>
        <p:grpSp>
          <p:nvGrpSpPr>
            <p:cNvPr id="1934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1929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0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1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2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33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1935" name="aqN005R_460s.jpg" descr="aqN005R_460s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HANK YOU FOR LISTENING">
            <a:extLst>
              <a:ext uri="{FF2B5EF4-FFF2-40B4-BE49-F238E27FC236}">
                <a16:creationId xmlns:a16="http://schemas.microsoft.com/office/drawing/2014/main" id="{0BBD3650-A98D-B4ED-3CC0-1CA3F1A2ED85}"/>
              </a:ext>
            </a:extLst>
          </p:cNvPr>
          <p:cNvSpPr txBox="1"/>
          <p:nvPr/>
        </p:nvSpPr>
        <p:spPr>
          <a:xfrm>
            <a:off x="4999145" y="9205499"/>
            <a:ext cx="1435886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dirty="0"/>
              <a:t>Now we have the ‘Work on your own data’ session.</a:t>
            </a:r>
            <a:endParaRPr sz="4400"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4"/>
            <a:ext cx="24377648" cy="12123575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da-DK"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HEADS EVENTS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1054229" y="1866031"/>
            <a:ext cx="22300163" cy="410789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5191471" y="2206688"/>
            <a:ext cx="13988358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We want to hear from you!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8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What type of event(s) are you interested in?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0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https://ucph.padlet.org/henrikezschach1/headsevents</a:t>
            </a:r>
          </a:p>
        </p:txBody>
      </p:sp>
      <p:pic>
        <p:nvPicPr>
          <p:cNvPr id="12" name="Picture 11" descr="People clapping">
            <a:extLst>
              <a:ext uri="{FF2B5EF4-FFF2-40B4-BE49-F238E27FC236}">
                <a16:creationId xmlns:a16="http://schemas.microsoft.com/office/drawing/2014/main" id="{82092A86-B21C-9FDE-C88D-7CC330B780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64" y="6650941"/>
            <a:ext cx="6517303" cy="4344869"/>
          </a:xfrm>
          <a:prstGeom prst="roundRect">
            <a:avLst/>
          </a:prstGeom>
        </p:spPr>
      </p:pic>
      <p:pic>
        <p:nvPicPr>
          <p:cNvPr id="14" name="Picture 13" descr="People in meeting">
            <a:extLst>
              <a:ext uri="{FF2B5EF4-FFF2-40B4-BE49-F238E27FC236}">
                <a16:creationId xmlns:a16="http://schemas.microsoft.com/office/drawing/2014/main" id="{0294B8BB-6429-D741-98F8-29F54D62E5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1" t="27227" r="13059"/>
          <a:stretch/>
        </p:blipFill>
        <p:spPr>
          <a:xfrm>
            <a:off x="16761826" y="6608524"/>
            <a:ext cx="6517303" cy="4268797"/>
          </a:xfrm>
          <a:prstGeom prst="roundRect">
            <a:avLst/>
          </a:prstGeom>
        </p:spPr>
      </p:pic>
      <p:pic>
        <p:nvPicPr>
          <p:cNvPr id="16" name="Picture 15" descr="Two smiling people looking at tablet">
            <a:extLst>
              <a:ext uri="{FF2B5EF4-FFF2-40B4-BE49-F238E27FC236}">
                <a16:creationId xmlns:a16="http://schemas.microsoft.com/office/drawing/2014/main" id="{D1F21B94-7B92-476B-1FD1-08B2A6E8ED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15917" r="3828" b="1554"/>
          <a:stretch/>
        </p:blipFill>
        <p:spPr>
          <a:xfrm>
            <a:off x="8898370" y="6650941"/>
            <a:ext cx="7004560" cy="43222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902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3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NETWORKING EVENT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970384" y="1826377"/>
            <a:ext cx="12764277" cy="76137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25B48D-030A-EC61-2C84-31CDA51A324A}"/>
              </a:ext>
            </a:extLst>
          </p:cNvPr>
          <p:cNvSpPr/>
          <p:nvPr/>
        </p:nvSpPr>
        <p:spPr>
          <a:xfrm>
            <a:off x="1847462" y="3980787"/>
            <a:ext cx="3974841" cy="1951050"/>
          </a:xfrm>
          <a:prstGeom prst="rect">
            <a:avLst/>
          </a:prstGeom>
          <a:solidFill>
            <a:srgbClr val="92D05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CE184-BA5C-FB62-8131-B9B13B02E3DB}"/>
              </a:ext>
            </a:extLst>
          </p:cNvPr>
          <p:cNvSpPr/>
          <p:nvPr/>
        </p:nvSpPr>
        <p:spPr>
          <a:xfrm>
            <a:off x="1847462" y="6966575"/>
            <a:ext cx="3974841" cy="1951050"/>
          </a:xfrm>
          <a:prstGeom prst="rect">
            <a:avLst/>
          </a:prstGeom>
          <a:solidFill>
            <a:srgbClr val="00B0F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You do NOT have to “chose” between…">
            <a:extLst>
              <a:ext uri="{FF2B5EF4-FFF2-40B4-BE49-F238E27FC236}">
                <a16:creationId xmlns:a16="http://schemas.microsoft.com/office/drawing/2014/main" id="{9BC6C1A4-3315-57CA-9E03-82D554E508C7}"/>
              </a:ext>
            </a:extLst>
          </p:cNvPr>
          <p:cNvSpPr txBox="1"/>
          <p:nvPr/>
        </p:nvSpPr>
        <p:spPr>
          <a:xfrm>
            <a:off x="6795861" y="41618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Topic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chromatin organization, cardiovascular disease</a:t>
            </a:r>
            <a:endParaRPr dirty="0"/>
          </a:p>
        </p:txBody>
      </p:sp>
      <p:sp>
        <p:nvSpPr>
          <p:cNvPr id="6" name="You do NOT have to “chose” between…">
            <a:extLst>
              <a:ext uri="{FF2B5EF4-FFF2-40B4-BE49-F238E27FC236}">
                <a16:creationId xmlns:a16="http://schemas.microsoft.com/office/drawing/2014/main" id="{55DC46D5-8A99-516B-5BF3-AEBF0F17EDE8}"/>
              </a:ext>
            </a:extLst>
          </p:cNvPr>
          <p:cNvSpPr txBox="1"/>
          <p:nvPr/>
        </p:nvSpPr>
        <p:spPr>
          <a:xfrm>
            <a:off x="6795861" y="69665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Technique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</a:t>
            </a:r>
            <a:r>
              <a:rPr lang="en-US" dirty="0" err="1"/>
              <a:t>RNAseq</a:t>
            </a:r>
            <a:r>
              <a:rPr lang="en-US" dirty="0"/>
              <a:t>, mass spectrometry</a:t>
            </a:r>
            <a:endParaRPr dirty="0"/>
          </a:p>
        </p:txBody>
      </p:sp>
      <p:pic>
        <p:nvPicPr>
          <p:cNvPr id="8" name="Picture 7" descr="Close-up of beer tasting flight">
            <a:extLst>
              <a:ext uri="{FF2B5EF4-FFF2-40B4-BE49-F238E27FC236}">
                <a16:creationId xmlns:a16="http://schemas.microsoft.com/office/drawing/2014/main" id="{A60D03B3-6236-4A29-4AA3-4CAE84DD31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747" y="4891317"/>
            <a:ext cx="6600482" cy="4406173"/>
          </a:xfrm>
          <a:prstGeom prst="roundRect">
            <a:avLst/>
          </a:prstGeom>
        </p:spPr>
      </p:pic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2012130" y="2482954"/>
            <a:ext cx="512354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Tags</a:t>
            </a:r>
          </a:p>
        </p:txBody>
      </p:sp>
      <p:sp>
        <p:nvSpPr>
          <p:cNvPr id="10" name="You do NOT have to “chose” between…">
            <a:extLst>
              <a:ext uri="{FF2B5EF4-FFF2-40B4-BE49-F238E27FC236}">
                <a16:creationId xmlns:a16="http://schemas.microsoft.com/office/drawing/2014/main" id="{2E46B008-EEE9-A3E6-775C-A1A4F6AB318E}"/>
              </a:ext>
            </a:extLst>
          </p:cNvPr>
          <p:cNvSpPr txBox="1"/>
          <p:nvPr/>
        </p:nvSpPr>
        <p:spPr>
          <a:xfrm>
            <a:off x="16175747" y="2901005"/>
            <a:ext cx="512354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dirty="0">
                <a:solidFill>
                  <a:srgbClr val="FFFFFF"/>
                </a:solidFill>
              </a:rPr>
              <a:t>Just outside!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87930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0" name="Group"/>
          <p:cNvGrpSpPr/>
          <p:nvPr/>
        </p:nvGrpSpPr>
        <p:grpSpPr>
          <a:xfrm>
            <a:off x="1399130" y="1524106"/>
            <a:ext cx="9502969" cy="6161413"/>
            <a:chOff x="0" y="0"/>
            <a:chExt cx="9502967" cy="6161411"/>
          </a:xfrm>
        </p:grpSpPr>
        <p:sp>
          <p:nvSpPr>
            <p:cNvPr id="187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8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9" name="Line"/>
            <p:cNvSpPr/>
            <p:nvPr/>
          </p:nvSpPr>
          <p:spPr>
            <a:xfrm>
              <a:off x="141840" y="176055"/>
              <a:ext cx="2169271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1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7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2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3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</a:t>
            </a:r>
          </a:p>
        </p:txBody>
      </p:sp>
      <p:sp>
        <p:nvSpPr>
          <p:cNvPr id="204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0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1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13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14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15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16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7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8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25" name="Group"/>
          <p:cNvGrpSpPr/>
          <p:nvPr/>
        </p:nvGrpSpPr>
        <p:grpSpPr>
          <a:xfrm>
            <a:off x="9314240" y="1013664"/>
            <a:ext cx="8858947" cy="1585330"/>
            <a:chOff x="0" y="0"/>
            <a:chExt cx="8858946" cy="1585328"/>
          </a:xfrm>
        </p:grpSpPr>
        <p:sp>
          <p:nvSpPr>
            <p:cNvPr id="222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23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24" name="Line"/>
            <p:cNvSpPr/>
            <p:nvPr/>
          </p:nvSpPr>
          <p:spPr>
            <a:xfrm>
              <a:off x="132227" y="164124"/>
              <a:ext cx="2022258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6" name="4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7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8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9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0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34" name="Group"/>
          <p:cNvGrpSpPr/>
          <p:nvPr/>
        </p:nvGrpSpPr>
        <p:grpSpPr>
          <a:xfrm>
            <a:off x="16841623" y="6671938"/>
            <a:ext cx="1613099" cy="1652297"/>
            <a:chOff x="0" y="0"/>
            <a:chExt cx="1613098" cy="1652295"/>
          </a:xfrm>
        </p:grpSpPr>
        <p:sp>
          <p:nvSpPr>
            <p:cNvPr id="231" name="Oval"/>
            <p:cNvSpPr/>
            <p:nvPr/>
          </p:nvSpPr>
          <p:spPr>
            <a:xfrm>
              <a:off x="0" y="61973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2" name="Oval"/>
            <p:cNvSpPr/>
            <p:nvPr/>
          </p:nvSpPr>
          <p:spPr>
            <a:xfrm>
              <a:off x="356490" y="108144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" name="R"/>
            <p:cNvSpPr txBox="1"/>
            <p:nvPr/>
          </p:nvSpPr>
          <p:spPr>
            <a:xfrm>
              <a:off x="411583" y="0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44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54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5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7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8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9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0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1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2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53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56" name="excel-3-xxl.png" descr="excel-3-xx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7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8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60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63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61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2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66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64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9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7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8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70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1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73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4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76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7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9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0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82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5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86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7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8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9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90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91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92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93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94" name="“Bad” - cells are mutable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“Bad” - cells are mutable </a:t>
            </a:r>
          </a:p>
        </p:txBody>
      </p:sp>
      <p:sp>
        <p:nvSpPr>
          <p:cNvPr id="295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6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7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8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9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301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2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304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9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7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8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12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10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11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1" animBg="1" advAuto="0"/>
      <p:bldP spid="260" grpId="2" animBg="1" advAuto="0"/>
      <p:bldP spid="263" grpId="14" animBg="1" advAuto="0"/>
      <p:bldP spid="266" grpId="15" animBg="1" advAuto="0"/>
      <p:bldP spid="269" grpId="19" animBg="1" advAuto="0"/>
      <p:bldP spid="272" grpId="20" animBg="1" advAuto="0"/>
      <p:bldP spid="275" grpId="5" animBg="1" advAuto="0"/>
      <p:bldP spid="278" grpId="6" animBg="1" advAuto="0"/>
      <p:bldP spid="281" grpId="9" animBg="1" advAuto="0"/>
      <p:bldP spid="284" grpId="10" animBg="1" advAuto="0"/>
      <p:bldP spid="285" grpId="4" animBg="1" advAuto="0"/>
      <p:bldP spid="286" grpId="3" animBg="1" advAuto="0"/>
      <p:bldP spid="287" grpId="8" animBg="1" advAuto="0"/>
      <p:bldP spid="288" grpId="7" animBg="1" advAuto="0"/>
      <p:bldP spid="289" grpId="13" animBg="1" advAuto="0"/>
      <p:bldP spid="290" grpId="12" animBg="1" advAuto="0"/>
      <p:bldP spid="291" grpId="17" animBg="1" advAuto="0"/>
      <p:bldP spid="292" grpId="18" animBg="1" advAuto="0"/>
      <p:bldP spid="293" grpId="22" animBg="1" advAuto="0"/>
      <p:bldP spid="294" grpId="21" animBg="1" advAuto="0"/>
      <p:bldP spid="296" grpId="27" animBg="1" advAuto="0"/>
      <p:bldP spid="297" grpId="26" animBg="1" advAuto="0"/>
      <p:bldP spid="300" grpId="25" animBg="1" advAuto="0"/>
      <p:bldP spid="303" grpId="23" animBg="1" advAuto="0"/>
      <p:bldP spid="306" grpId="24" animBg="1" advAuto="0"/>
      <p:bldP spid="309" grpId="11" animBg="1" advAuto="0"/>
      <p:bldP spid="312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"/>
          <p:cNvGrpSpPr/>
          <p:nvPr/>
        </p:nvGrpSpPr>
        <p:grpSpPr>
          <a:xfrm>
            <a:off x="1397000" y="1517954"/>
            <a:ext cx="13425125" cy="2119470"/>
            <a:chOff x="0" y="0"/>
            <a:chExt cx="13425124" cy="2119468"/>
          </a:xfrm>
        </p:grpSpPr>
        <p:sp>
          <p:nvSpPr>
            <p:cNvPr id="314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15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16" name="Line"/>
            <p:cNvSpPr/>
            <p:nvPr/>
          </p:nvSpPr>
          <p:spPr>
            <a:xfrm>
              <a:off x="157801" y="173678"/>
              <a:ext cx="2413376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8" name="5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9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1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2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3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4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5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6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7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8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9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30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31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36" name="Group"/>
          <p:cNvGrpSpPr/>
          <p:nvPr/>
        </p:nvGrpSpPr>
        <p:grpSpPr>
          <a:xfrm>
            <a:off x="3584639" y="9825305"/>
            <a:ext cx="1231163" cy="1348710"/>
            <a:chOff x="0" y="0"/>
            <a:chExt cx="1231161" cy="1348708"/>
          </a:xfrm>
        </p:grpSpPr>
        <p:sp>
          <p:nvSpPr>
            <p:cNvPr id="333" name="Freeform 50"/>
            <p:cNvSpPr/>
            <p:nvPr/>
          </p:nvSpPr>
          <p:spPr>
            <a:xfrm>
              <a:off x="0" y="116889"/>
              <a:ext cx="1231162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34" name="Oval"/>
            <p:cNvSpPr/>
            <p:nvPr/>
          </p:nvSpPr>
          <p:spPr>
            <a:xfrm>
              <a:off x="240252" y="132371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5" name="R"/>
            <p:cNvSpPr txBox="1"/>
            <p:nvPr/>
          </p:nvSpPr>
          <p:spPr>
            <a:xfrm>
              <a:off x="273648" y="0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7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8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9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40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41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42" name="rmarkdown.png" descr="rmarkdown.png"/>
          <p:cNvPicPr>
            <a:picLocks noChangeAspect="1"/>
          </p:cNvPicPr>
          <p:nvPr/>
        </p:nvPicPr>
        <p:blipFill>
          <a:blip r:embed="rId5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43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4" name="STATISTICS IN R"/>
          <p:cNvSpPr txBox="1"/>
          <p:nvPr/>
        </p:nvSpPr>
        <p:spPr>
          <a:xfrm>
            <a:off x="10206246" y="129447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STATISTICS IN R</a:t>
            </a:r>
          </a:p>
        </p:txBody>
      </p:sp>
      <p:grpSp>
        <p:nvGrpSpPr>
          <p:cNvPr id="356" name="Group"/>
          <p:cNvGrpSpPr/>
          <p:nvPr/>
        </p:nvGrpSpPr>
        <p:grpSpPr>
          <a:xfrm>
            <a:off x="10708095" y="11621127"/>
            <a:ext cx="2989869" cy="1128300"/>
            <a:chOff x="0" y="0"/>
            <a:chExt cx="2989868" cy="1128299"/>
          </a:xfrm>
        </p:grpSpPr>
        <p:sp>
          <p:nvSpPr>
            <p:cNvPr id="357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8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9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0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61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0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62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12116610" y="3571"/>
            <a:ext cx="10713014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8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65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66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7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9" name="Rectangle"/>
          <p:cNvSpPr/>
          <p:nvPr/>
        </p:nvSpPr>
        <p:spPr>
          <a:xfrm>
            <a:off x="1485750" y="3763680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70" name="6"/>
          <p:cNvSpPr txBox="1"/>
          <p:nvPr/>
        </p:nvSpPr>
        <p:spPr>
          <a:xfrm>
            <a:off x="380801" y="12963160"/>
            <a:ext cx="413527" cy="147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1" name="DAY 1"/>
          <p:cNvSpPr txBox="1"/>
          <p:nvPr/>
        </p:nvSpPr>
        <p:spPr>
          <a:xfrm>
            <a:off x="2099237" y="5583904"/>
            <a:ext cx="3330986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DAY 1</a:t>
            </a:r>
            <a:r>
              <a:rPr lang="en-US" dirty="0"/>
              <a:t>: Holst aud.</a:t>
            </a:r>
            <a:endParaRPr dirty="0"/>
          </a:p>
        </p:txBody>
      </p:sp>
      <p:sp>
        <p:nvSpPr>
          <p:cNvPr id="372" name="DAY 2"/>
          <p:cNvSpPr txBox="1"/>
          <p:nvPr/>
        </p:nvSpPr>
        <p:spPr>
          <a:xfrm>
            <a:off x="12103512" y="5583904"/>
            <a:ext cx="3928906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DAY 2</a:t>
            </a:r>
            <a:r>
              <a:rPr lang="en-US" dirty="0"/>
              <a:t>: </a:t>
            </a:r>
            <a:r>
              <a:rPr lang="en-US" dirty="0" err="1"/>
              <a:t>Haderup</a:t>
            </a:r>
            <a:r>
              <a:rPr lang="en-US" dirty="0"/>
              <a:t> aud.</a:t>
            </a:r>
            <a:endParaRPr dirty="0"/>
          </a:p>
        </p:txBody>
      </p:sp>
      <p:sp>
        <p:nvSpPr>
          <p:cNvPr id="373" name="DATES: 11-10 &amp; 12-10, 2022"/>
          <p:cNvSpPr txBox="1"/>
          <p:nvPr/>
        </p:nvSpPr>
        <p:spPr>
          <a:xfrm>
            <a:off x="1925747" y="4240316"/>
            <a:ext cx="5142380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DATES: </a:t>
            </a:r>
            <a:r>
              <a:rPr lang="en-US" b="0" dirty="0"/>
              <a:t>15-03</a:t>
            </a:r>
            <a:r>
              <a:rPr b="0" dirty="0"/>
              <a:t> &amp; 1</a:t>
            </a:r>
            <a:r>
              <a:rPr lang="en-US" b="0" dirty="0"/>
              <a:t>6</a:t>
            </a:r>
            <a:r>
              <a:rPr b="0" dirty="0"/>
              <a:t>-</a:t>
            </a:r>
            <a:r>
              <a:rPr lang="en-US" b="0" dirty="0"/>
              <a:t>03</a:t>
            </a:r>
            <a:r>
              <a:rPr b="0" dirty="0"/>
              <a:t>, 202</a:t>
            </a:r>
            <a:r>
              <a:rPr lang="da-DK" b="0" dirty="0"/>
              <a:t>3</a:t>
            </a:r>
            <a:endParaRPr b="0" dirty="0"/>
          </a:p>
        </p:txBody>
      </p:sp>
      <p:sp>
        <p:nvSpPr>
          <p:cNvPr id="374" name="PLACE: Faculty of Health and Medical Sciences, Panum, Blegdamsvej 3B, 2200 København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PLACE:</a:t>
            </a:r>
            <a:r>
              <a:t> Faculty of Health and Medical Sciences, Panum, Blegdamsvej 3B, 2200 København</a:t>
            </a:r>
          </a:p>
        </p:txBody>
      </p:sp>
      <p:sp>
        <p:nvSpPr>
          <p:cNvPr id="375" name="08:30 - Installation Issues &amp; Coffee…"/>
          <p:cNvSpPr txBox="1"/>
          <p:nvPr/>
        </p:nvSpPr>
        <p:spPr>
          <a:xfrm>
            <a:off x="2094644" y="6749253"/>
            <a:ext cx="6062503" cy="5642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10</a:t>
            </a:r>
            <a:r>
              <a:rPr dirty="0"/>
              <a:t>:</a:t>
            </a:r>
            <a:r>
              <a:rPr lang="en-US" dirty="0"/>
              <a:t>00</a:t>
            </a:r>
            <a:r>
              <a:rPr dirty="0"/>
              <a:t>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</a:t>
            </a:r>
            <a:r>
              <a:rPr lang="en-US" dirty="0"/>
              <a:t>4</a:t>
            </a:r>
            <a:r>
              <a:rPr dirty="0"/>
              <a:t>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1</a:t>
            </a:r>
            <a:r>
              <a:rPr dirty="0"/>
              <a:t>:</a:t>
            </a:r>
            <a:r>
              <a:rPr lang="en-US" dirty="0"/>
              <a:t>0</a:t>
            </a:r>
            <a:r>
              <a:rPr dirty="0"/>
              <a:t>0 - </a:t>
            </a:r>
            <a:r>
              <a:rPr dirty="0" err="1"/>
              <a:t>Tidyverse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</a:t>
            </a:r>
            <a:r>
              <a:rPr lang="en-US" dirty="0"/>
              <a:t>3</a:t>
            </a:r>
            <a:r>
              <a:rPr dirty="0"/>
              <a:t>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</a:t>
            </a:r>
            <a:r>
              <a:rPr lang="en-US" dirty="0"/>
              <a:t>4</a:t>
            </a:r>
            <a:r>
              <a:rPr dirty="0"/>
              <a:t>5 - </a:t>
            </a:r>
            <a:r>
              <a:rPr lang="en-US" dirty="0" err="1"/>
              <a:t>Rmarkdown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</a:t>
            </a:r>
            <a:r>
              <a:rPr lang="en-US" dirty="0"/>
              <a:t>15</a:t>
            </a:r>
            <a:r>
              <a:rPr dirty="0"/>
              <a:t> - </a:t>
            </a:r>
            <a:r>
              <a:rPr lang="en-US" dirty="0" err="1"/>
              <a:t>Rmarkdown</a:t>
            </a:r>
            <a:r>
              <a:rPr dirty="0"/>
              <a:t> Exercise</a:t>
            </a:r>
            <a:endParaRPr lang="en-US"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15:45 - Q&amp;A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</a:t>
            </a:r>
            <a:r>
              <a:rPr lang="en-US" dirty="0"/>
              <a:t>00</a:t>
            </a:r>
            <a:r>
              <a:rPr dirty="0"/>
              <a:t> - See you tomorrow</a:t>
            </a:r>
          </a:p>
        </p:txBody>
      </p:sp>
      <p:sp>
        <p:nvSpPr>
          <p:cNvPr id="376" name="08:45 - Coffee…"/>
          <p:cNvSpPr txBox="1"/>
          <p:nvPr/>
        </p:nvSpPr>
        <p:spPr>
          <a:xfrm>
            <a:off x="12154947" y="6749253"/>
            <a:ext cx="7771304" cy="518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</a:t>
            </a:r>
            <a:r>
              <a:rPr lang="en-US" dirty="0"/>
              <a:t>30</a:t>
            </a:r>
            <a:r>
              <a:rPr dirty="0"/>
              <a:t> -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</a:t>
            </a:r>
            <a:r>
              <a:rPr lang="en-US" dirty="0" err="1"/>
              <a:t>ggplot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10</a:t>
            </a:r>
            <a:r>
              <a:rPr dirty="0"/>
              <a:t>:</a:t>
            </a:r>
            <a:r>
              <a:rPr lang="en-US" dirty="0"/>
              <a:t>0</a:t>
            </a:r>
            <a:r>
              <a:rPr dirty="0"/>
              <a:t>0 - </a:t>
            </a:r>
            <a:r>
              <a:rPr lang="en-US" dirty="0" err="1"/>
              <a:t>ggplot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</a:t>
            </a:r>
            <a:r>
              <a:rPr lang="en-US" dirty="0"/>
              <a:t>45</a:t>
            </a:r>
            <a:r>
              <a:rPr dirty="0"/>
              <a:t>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1</a:t>
            </a:r>
            <a:r>
              <a:rPr dirty="0"/>
              <a:t>:</a:t>
            </a:r>
            <a:r>
              <a:rPr lang="en-US" dirty="0"/>
              <a:t>00</a:t>
            </a:r>
            <a:r>
              <a:rPr dirty="0"/>
              <a:t> - Statistics in R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2</a:t>
            </a:r>
            <a:r>
              <a:rPr dirty="0"/>
              <a:t>:00 -</a:t>
            </a:r>
            <a:r>
              <a:rPr lang="en-US" dirty="0"/>
              <a:t> Lunch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Statistics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4</a:t>
            </a:r>
            <a:r>
              <a:rPr dirty="0"/>
              <a:t>:</a:t>
            </a:r>
            <a:r>
              <a:rPr lang="en-US" dirty="0"/>
              <a:t>30</a:t>
            </a:r>
            <a:r>
              <a:rPr dirty="0"/>
              <a:t> - Course Evaluation &amp;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</a:t>
            </a:r>
            <a:r>
              <a:rPr lang="en-US" dirty="0"/>
              <a:t>45</a:t>
            </a:r>
            <a:r>
              <a:rPr dirty="0"/>
              <a:t> - </a:t>
            </a:r>
            <a:r>
              <a:rPr lang="en-US" dirty="0"/>
              <a:t>Other cool things in R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</a:t>
            </a:r>
            <a:r>
              <a:rPr lang="en-US" dirty="0"/>
              <a:t>15 </a:t>
            </a:r>
            <a:r>
              <a:rPr lang="da-DK" dirty="0"/>
              <a:t>- </a:t>
            </a:r>
            <a:r>
              <a:rPr lang="en-US" dirty="0"/>
              <a:t>R (Bring Your Own) Dataset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Wrap up</a:t>
            </a:r>
            <a:r>
              <a:rPr lang="en-US" dirty="0"/>
              <a:t> and Networking Event</a:t>
            </a:r>
            <a:endParaRPr dirty="0"/>
          </a:p>
        </p:txBody>
      </p:sp>
      <p:sp>
        <p:nvSpPr>
          <p:cNvPr id="377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95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80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96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341378" y="1269836"/>
            <a:ext cx="10532301" cy="3789415"/>
            <a:chOff x="0" y="0"/>
            <a:chExt cx="10532300" cy="3789413"/>
          </a:xfrm>
        </p:grpSpPr>
        <p:sp>
          <p:nvSpPr>
            <p:cNvPr id="397" name="LET’S GET STARTED"/>
            <p:cNvSpPr txBox="1"/>
            <p:nvPr/>
          </p:nvSpPr>
          <p:spPr>
            <a:xfrm>
              <a:off x="0" y="730411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8" name="FROM EXCEL TO R"/>
            <p:cNvSpPr txBox="1"/>
            <p:nvPr/>
          </p:nvSpPr>
          <p:spPr>
            <a:xfrm>
              <a:off x="2362209" y="0"/>
              <a:ext cx="7185392" cy="675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9" name="Line"/>
            <p:cNvSpPr/>
            <p:nvPr/>
          </p:nvSpPr>
          <p:spPr>
            <a:xfrm>
              <a:off x="123798" y="284127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17716468" y="5469175"/>
            <a:ext cx="3477414" cy="3634554"/>
            <a:chOff x="0" y="0"/>
            <a:chExt cx="3477412" cy="3634553"/>
          </a:xfrm>
        </p:grpSpPr>
        <p:sp>
          <p:nvSpPr>
            <p:cNvPr id="401" name="Oval"/>
            <p:cNvSpPr/>
            <p:nvPr/>
          </p:nvSpPr>
          <p:spPr>
            <a:xfrm>
              <a:off x="0" y="2917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2" name="Oval"/>
            <p:cNvSpPr/>
            <p:nvPr/>
          </p:nvSpPr>
          <p:spPr>
            <a:xfrm>
              <a:off x="768501" y="3702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3" name="R"/>
            <p:cNvSpPr txBox="1"/>
            <p:nvPr/>
          </p:nvSpPr>
          <p:spPr>
            <a:xfrm>
              <a:off x="834361" y="0"/>
              <a:ext cx="1503896" cy="3325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05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6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3877</Words>
  <Application>Microsoft Office PowerPoint</Application>
  <PresentationFormat>Custom</PresentationFormat>
  <Paragraphs>751</Paragraphs>
  <Slides>49</Slides>
  <Notes>49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Calibri</vt:lpstr>
      <vt:lpstr>Calibri Light</vt:lpstr>
      <vt:lpstr>Courier</vt:lpstr>
      <vt:lpstr>Helvetica</vt:lpstr>
      <vt:lpstr>Helvetica Light</vt:lpstr>
      <vt:lpstr>Helvetica Neue</vt:lpstr>
      <vt:lpstr>Helvetica Neue Medium</vt:lpstr>
      <vt:lpstr>Lucida Grande</vt:lpstr>
      <vt:lpstr>Roboto-Medium</vt:lpstr>
      <vt:lpstr>Tahoma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Henrike Zschach</dc:creator>
  <cp:lastModifiedBy>Henrike Zschach</cp:lastModifiedBy>
  <cp:revision>17</cp:revision>
  <dcterms:modified xsi:type="dcterms:W3CDTF">2023-09-06T15:48:38Z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2023-03-13T14:27:18Z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2ddaac02-20ad-49b6-88bd-91ed5afb6240</vt:lpwstr>
  </property>
  <property fmtid="{D5CDD505-2E9C-101B-9397-08002B2CF9AE}" pid="8" name="MSIP_Label_6a2630e2-1ac5-455e-8217-0156b1936a76_ContentBits">
    <vt:lpwstr>0</vt:lpwstr>
  </property>
</Properties>
</file>